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0" r:id="rId5"/>
    <p:sldMasterId id="2147483671" r:id="rId6"/>
  </p:sldMasterIdLst>
  <p:notesMasterIdLst>
    <p:notesMasterId r:id="rId24"/>
  </p:notesMasterIdLst>
  <p:sldIdLst>
    <p:sldId id="289" r:id="rId7"/>
    <p:sldId id="400" r:id="rId8"/>
    <p:sldId id="367" r:id="rId9"/>
    <p:sldId id="368" r:id="rId10"/>
    <p:sldId id="420" r:id="rId11"/>
    <p:sldId id="421" r:id="rId12"/>
    <p:sldId id="406" r:id="rId13"/>
    <p:sldId id="422" r:id="rId14"/>
    <p:sldId id="423" r:id="rId15"/>
    <p:sldId id="407" r:id="rId16"/>
    <p:sldId id="424" r:id="rId17"/>
    <p:sldId id="408" r:id="rId18"/>
    <p:sldId id="425" r:id="rId19"/>
    <p:sldId id="409" r:id="rId20"/>
    <p:sldId id="426" r:id="rId21"/>
    <p:sldId id="427" r:id="rId22"/>
    <p:sldId id="41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89A"/>
    <a:srgbClr val="3C903C"/>
    <a:srgbClr val="CC0066"/>
    <a:srgbClr val="FF7C80"/>
    <a:srgbClr val="FFCCCC"/>
    <a:srgbClr val="FF3399"/>
    <a:srgbClr val="FF0066"/>
    <a:srgbClr val="A42036"/>
    <a:srgbClr val="D9D8D6"/>
    <a:srgbClr val="96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89891" autoAdjust="0"/>
  </p:normalViewPr>
  <p:slideViewPr>
    <p:cSldViewPr snapToGrid="0">
      <p:cViewPr varScale="1">
        <p:scale>
          <a:sx n="99" d="100"/>
          <a:sy n="99" d="100"/>
        </p:scale>
        <p:origin x="246" y="78"/>
      </p:cViewPr>
      <p:guideLst/>
    </p:cSldViewPr>
  </p:slideViewPr>
  <p:notesTextViewPr>
    <p:cViewPr>
      <p:scale>
        <a:sx n="1" d="1"/>
        <a:sy n="1" d="1"/>
      </p:scale>
      <p:origin x="0" y="0"/>
    </p:cViewPr>
  </p:notesTextViewPr>
  <p:sorterViewPr>
    <p:cViewPr varScale="1">
      <p:scale>
        <a:sx n="1" d="1"/>
        <a:sy n="1" d="1"/>
      </p:scale>
      <p:origin x="0" y="-186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finnegan\Desktop\Performance%20Funding\OBFM%20Trend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finnegan\Desktop\Performance%20Funding\OBFM%20Trend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finnegan\Desktop\Performance%20Funding\OBFM%20Trend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finnegan\Desktop\Performance%20Funding\OBFM%20Trend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finnegan\Desktop\Performance%20Funding\OBFM%20Trend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finnegan\Desktop\Performance%20Funding\OBFM%20Trend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finnegan\Desktop\Performance%20Funding\OBFM%20Trend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finnegan\Desktop\Performance%20Funding\OBFM%20Trend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[OBFM Trends.xlsx]Math!PivotTable1</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Successfully Completed College Level Math</a:t>
            </a:r>
            <a:r>
              <a:rPr lang="en-US" baseline="0" dirty="0"/>
              <a:t> Course Within First Year</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Math!$B$3</c:f>
              <c:strCache>
                <c:ptCount val="1"/>
                <c:pt idx="0">
                  <c:v>Developmental (DE) Math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Math!$A$4:$A$13</c:f>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f>Math!$B$4:$B$13</c:f>
              <c:numCache>
                <c:formatCode>_(* #,##0_);_(* \(#,##0\);_(* "-"??_);_(@_)</c:formatCode>
                <c:ptCount val="9"/>
                <c:pt idx="0">
                  <c:v>11047</c:v>
                </c:pt>
                <c:pt idx="1">
                  <c:v>11115</c:v>
                </c:pt>
                <c:pt idx="2">
                  <c:v>9716</c:v>
                </c:pt>
                <c:pt idx="3">
                  <c:v>9230</c:v>
                </c:pt>
                <c:pt idx="4">
                  <c:v>8008</c:v>
                </c:pt>
                <c:pt idx="5">
                  <c:v>7230</c:v>
                </c:pt>
                <c:pt idx="6">
                  <c:v>6259</c:v>
                </c:pt>
                <c:pt idx="7">
                  <c:v>1382</c:v>
                </c:pt>
                <c:pt idx="8">
                  <c:v>820</c:v>
                </c:pt>
              </c:numCache>
            </c:numRef>
          </c:val>
          <c:smooth val="0"/>
          <c:extLst>
            <c:ext xmlns:c16="http://schemas.microsoft.com/office/drawing/2014/chart" uri="{C3380CC4-5D6E-409C-BE32-E72D297353CC}">
              <c16:uniqueId val="{00000000-2A1D-463C-953D-A4F875CB18B5}"/>
            </c:ext>
          </c:extLst>
        </c:ser>
        <c:ser>
          <c:idx val="1"/>
          <c:order val="1"/>
          <c:tx>
            <c:strRef>
              <c:f>Math!$C$3</c:f>
              <c:strCache>
                <c:ptCount val="1"/>
                <c:pt idx="0">
                  <c:v>DE Completed College Math</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Math!$A$4:$A$13</c:f>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f>Math!$C$4:$C$13</c:f>
              <c:numCache>
                <c:formatCode>_(* #,##0_);_(* \(#,##0\);_(* "-"??_);_(@_)</c:formatCode>
                <c:ptCount val="9"/>
                <c:pt idx="0">
                  <c:v>1432</c:v>
                </c:pt>
                <c:pt idx="1">
                  <c:v>1624</c:v>
                </c:pt>
                <c:pt idx="2">
                  <c:v>1367</c:v>
                </c:pt>
                <c:pt idx="3">
                  <c:v>1332</c:v>
                </c:pt>
                <c:pt idx="4">
                  <c:v>1086</c:v>
                </c:pt>
                <c:pt idx="5">
                  <c:v>1083</c:v>
                </c:pt>
                <c:pt idx="6">
                  <c:v>1047</c:v>
                </c:pt>
                <c:pt idx="7">
                  <c:v>395</c:v>
                </c:pt>
                <c:pt idx="8">
                  <c:v>219</c:v>
                </c:pt>
              </c:numCache>
            </c:numRef>
          </c:val>
          <c:smooth val="0"/>
          <c:extLst>
            <c:ext xmlns:c16="http://schemas.microsoft.com/office/drawing/2014/chart" uri="{C3380CC4-5D6E-409C-BE32-E72D297353CC}">
              <c16:uniqueId val="{00000001-2A1D-463C-953D-A4F875CB18B5}"/>
            </c:ext>
          </c:extLst>
        </c:ser>
        <c:ser>
          <c:idx val="2"/>
          <c:order val="2"/>
          <c:tx>
            <c:strRef>
              <c:f>Math!$D$3</c:f>
              <c:strCache>
                <c:ptCount val="1"/>
                <c:pt idx="0">
                  <c:v>College-ready (CR) Math</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Math!$A$4:$A$13</c:f>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f>Math!$D$4:$D$13</c:f>
              <c:numCache>
                <c:formatCode>_(* #,##0_);_(* \(#,##0\);_(* "-"??_);_(@_)</c:formatCode>
                <c:ptCount val="9"/>
                <c:pt idx="0">
                  <c:v>17076</c:v>
                </c:pt>
                <c:pt idx="1">
                  <c:v>15916</c:v>
                </c:pt>
                <c:pt idx="2">
                  <c:v>16082</c:v>
                </c:pt>
                <c:pt idx="3">
                  <c:v>16420</c:v>
                </c:pt>
                <c:pt idx="4">
                  <c:v>17431</c:v>
                </c:pt>
                <c:pt idx="5">
                  <c:v>18073</c:v>
                </c:pt>
                <c:pt idx="6">
                  <c:v>18163</c:v>
                </c:pt>
                <c:pt idx="7">
                  <c:v>19923</c:v>
                </c:pt>
                <c:pt idx="8">
                  <c:v>20506</c:v>
                </c:pt>
              </c:numCache>
            </c:numRef>
          </c:val>
          <c:smooth val="0"/>
          <c:extLst>
            <c:ext xmlns:c16="http://schemas.microsoft.com/office/drawing/2014/chart" uri="{C3380CC4-5D6E-409C-BE32-E72D297353CC}">
              <c16:uniqueId val="{00000002-2A1D-463C-953D-A4F875CB18B5}"/>
            </c:ext>
          </c:extLst>
        </c:ser>
        <c:ser>
          <c:idx val="3"/>
          <c:order val="3"/>
          <c:tx>
            <c:strRef>
              <c:f>Math!$E$3</c:f>
              <c:strCache>
                <c:ptCount val="1"/>
                <c:pt idx="0">
                  <c:v>CR Completed College Math</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Math!$A$4:$A$13</c:f>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f>Math!$E$4:$E$13</c:f>
              <c:numCache>
                <c:formatCode>_(* #,##0_);_(* \(#,##0\);_(* "-"??_);_(@_)</c:formatCode>
                <c:ptCount val="9"/>
                <c:pt idx="0">
                  <c:v>7785</c:v>
                </c:pt>
                <c:pt idx="1">
                  <c:v>7898</c:v>
                </c:pt>
                <c:pt idx="2">
                  <c:v>7941</c:v>
                </c:pt>
                <c:pt idx="3">
                  <c:v>8308</c:v>
                </c:pt>
                <c:pt idx="4">
                  <c:v>8375</c:v>
                </c:pt>
                <c:pt idx="5">
                  <c:v>8476</c:v>
                </c:pt>
                <c:pt idx="6">
                  <c:v>8169</c:v>
                </c:pt>
                <c:pt idx="7">
                  <c:v>9017</c:v>
                </c:pt>
                <c:pt idx="8">
                  <c:v>8651</c:v>
                </c:pt>
              </c:numCache>
            </c:numRef>
          </c:val>
          <c:smooth val="0"/>
          <c:extLst>
            <c:ext xmlns:c16="http://schemas.microsoft.com/office/drawing/2014/chart" uri="{C3380CC4-5D6E-409C-BE32-E72D297353CC}">
              <c16:uniqueId val="{00000003-2A1D-463C-953D-A4F875CB18B5}"/>
            </c:ext>
          </c:extLst>
        </c:ser>
        <c:dLbls>
          <c:dLblPos val="t"/>
          <c:showLegendKey val="0"/>
          <c:showVal val="1"/>
          <c:showCatName val="0"/>
          <c:showSerName val="0"/>
          <c:showPercent val="0"/>
          <c:showBubbleSize val="0"/>
        </c:dLbls>
        <c:smooth val="0"/>
        <c:axId val="1840769584"/>
        <c:axId val="1840770544"/>
      </c:lineChart>
      <c:catAx>
        <c:axId val="184076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0770544"/>
        <c:crosses val="autoZero"/>
        <c:auto val="1"/>
        <c:lblAlgn val="ctr"/>
        <c:lblOffset val="100"/>
        <c:noMultiLvlLbl val="0"/>
      </c:catAx>
      <c:valAx>
        <c:axId val="184077054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0769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prstClr val="black">
                    <a:lumMod val="65000"/>
                    <a:lumOff val="35000"/>
                  </a:prstClr>
                </a:solidFill>
              </a:rPr>
              <a:t>Successfully Completed College Level English Course Within First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'Eng Data'!$C$1</c:f>
              <c:strCache>
                <c:ptCount val="1"/>
                <c:pt idx="0">
                  <c:v>Developmental English (DE)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 Data'!$A$3:$A$11</c:f>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extLst/>
            </c:strRef>
          </c:cat>
          <c:val>
            <c:numRef>
              <c:f>'Eng Data'!$C$3:$C$11</c:f>
              <c:numCache>
                <c:formatCode>#,##0</c:formatCode>
                <c:ptCount val="9"/>
                <c:pt idx="0">
                  <c:v>3479</c:v>
                </c:pt>
                <c:pt idx="1">
                  <c:v>2617</c:v>
                </c:pt>
                <c:pt idx="2">
                  <c:v>2114</c:v>
                </c:pt>
                <c:pt idx="3">
                  <c:v>2018</c:v>
                </c:pt>
                <c:pt idx="4">
                  <c:v>1923</c:v>
                </c:pt>
                <c:pt idx="5">
                  <c:v>1767</c:v>
                </c:pt>
                <c:pt idx="6">
                  <c:v>2782</c:v>
                </c:pt>
                <c:pt idx="7" formatCode="General">
                  <c:v>793</c:v>
                </c:pt>
                <c:pt idx="8" formatCode="###,###,###,##0">
                  <c:v>646</c:v>
                </c:pt>
              </c:numCache>
              <c:extLst/>
            </c:numRef>
          </c:val>
          <c:smooth val="0"/>
          <c:extLst>
            <c:ext xmlns:c16="http://schemas.microsoft.com/office/drawing/2014/chart" uri="{C3380CC4-5D6E-409C-BE32-E72D297353CC}">
              <c16:uniqueId val="{00000000-66EF-40EC-AD2E-3BD510547BDC}"/>
            </c:ext>
          </c:extLst>
        </c:ser>
        <c:ser>
          <c:idx val="3"/>
          <c:order val="3"/>
          <c:tx>
            <c:strRef>
              <c:f>'Eng Data'!$E$1</c:f>
              <c:strCache>
                <c:ptCount val="1"/>
                <c:pt idx="0">
                  <c:v>DE Completed College English</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 Data'!$A$3:$A$11</c:f>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extLst/>
            </c:strRef>
          </c:cat>
          <c:val>
            <c:numRef>
              <c:f>'Eng Data'!$E$3:$E$11</c:f>
              <c:numCache>
                <c:formatCode>General</c:formatCode>
                <c:ptCount val="9"/>
                <c:pt idx="0" formatCode="#,##0">
                  <c:v>1122</c:v>
                </c:pt>
                <c:pt idx="1">
                  <c:v>811</c:v>
                </c:pt>
                <c:pt idx="2">
                  <c:v>638</c:v>
                </c:pt>
                <c:pt idx="3">
                  <c:v>645</c:v>
                </c:pt>
                <c:pt idx="4">
                  <c:v>591</c:v>
                </c:pt>
                <c:pt idx="5">
                  <c:v>607</c:v>
                </c:pt>
                <c:pt idx="6">
                  <c:v>852</c:v>
                </c:pt>
                <c:pt idx="7">
                  <c:v>390</c:v>
                </c:pt>
                <c:pt idx="8" formatCode="###,###,###,##0">
                  <c:v>334</c:v>
                </c:pt>
              </c:numCache>
              <c:extLst/>
            </c:numRef>
          </c:val>
          <c:smooth val="0"/>
          <c:extLst>
            <c:ext xmlns:c16="http://schemas.microsoft.com/office/drawing/2014/chart" uri="{C3380CC4-5D6E-409C-BE32-E72D297353CC}">
              <c16:uniqueId val="{00000001-66EF-40EC-AD2E-3BD510547BDC}"/>
            </c:ext>
          </c:extLst>
        </c:ser>
        <c:ser>
          <c:idx val="5"/>
          <c:order val="5"/>
          <c:tx>
            <c:strRef>
              <c:f>'Eng Data'!$G$1</c:f>
              <c:strCache>
                <c:ptCount val="1"/>
                <c:pt idx="0">
                  <c:v>College-ready (CR) English</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 Data'!$A$3:$A$11</c:f>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extLst/>
            </c:strRef>
          </c:cat>
          <c:val>
            <c:numRef>
              <c:f>'Eng Data'!$G$3:$G$11</c:f>
              <c:numCache>
                <c:formatCode>#,##0</c:formatCode>
                <c:ptCount val="9"/>
                <c:pt idx="0">
                  <c:v>24644</c:v>
                </c:pt>
                <c:pt idx="1">
                  <c:v>24414</c:v>
                </c:pt>
                <c:pt idx="2">
                  <c:v>23684</c:v>
                </c:pt>
                <c:pt idx="3">
                  <c:v>23632</c:v>
                </c:pt>
                <c:pt idx="4">
                  <c:v>23516</c:v>
                </c:pt>
                <c:pt idx="5">
                  <c:v>23536</c:v>
                </c:pt>
                <c:pt idx="6">
                  <c:v>21640</c:v>
                </c:pt>
                <c:pt idx="7">
                  <c:v>20512</c:v>
                </c:pt>
                <c:pt idx="8" formatCode="###,###,###,##0">
                  <c:v>20680</c:v>
                </c:pt>
              </c:numCache>
              <c:extLst/>
            </c:numRef>
          </c:val>
          <c:smooth val="0"/>
          <c:extLst>
            <c:ext xmlns:c16="http://schemas.microsoft.com/office/drawing/2014/chart" uri="{C3380CC4-5D6E-409C-BE32-E72D297353CC}">
              <c16:uniqueId val="{00000002-66EF-40EC-AD2E-3BD510547BDC}"/>
            </c:ext>
          </c:extLst>
        </c:ser>
        <c:ser>
          <c:idx val="7"/>
          <c:order val="7"/>
          <c:tx>
            <c:strRef>
              <c:f>'Eng Data'!$I$1</c:f>
              <c:strCache>
                <c:ptCount val="1"/>
                <c:pt idx="0">
                  <c:v>CR Completed College English</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 Data'!$A$3:$A$11</c:f>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extLst/>
            </c:strRef>
          </c:cat>
          <c:val>
            <c:numRef>
              <c:f>'Eng Data'!$I$3:$I$11</c:f>
              <c:numCache>
                <c:formatCode>#,##0</c:formatCode>
                <c:ptCount val="9"/>
                <c:pt idx="0">
                  <c:v>15719</c:v>
                </c:pt>
                <c:pt idx="1">
                  <c:v>16048</c:v>
                </c:pt>
                <c:pt idx="2">
                  <c:v>15734</c:v>
                </c:pt>
                <c:pt idx="3">
                  <c:v>15856</c:v>
                </c:pt>
                <c:pt idx="4">
                  <c:v>15669</c:v>
                </c:pt>
                <c:pt idx="5">
                  <c:v>15795</c:v>
                </c:pt>
                <c:pt idx="6">
                  <c:v>14420</c:v>
                </c:pt>
                <c:pt idx="7">
                  <c:v>13360</c:v>
                </c:pt>
                <c:pt idx="8" formatCode="###,###,###,##0">
                  <c:v>12750</c:v>
                </c:pt>
              </c:numCache>
              <c:extLst/>
            </c:numRef>
          </c:val>
          <c:smooth val="0"/>
          <c:extLst>
            <c:ext xmlns:c16="http://schemas.microsoft.com/office/drawing/2014/chart" uri="{C3380CC4-5D6E-409C-BE32-E72D297353CC}">
              <c16:uniqueId val="{00000003-66EF-40EC-AD2E-3BD510547BDC}"/>
            </c:ext>
          </c:extLst>
        </c:ser>
        <c:dLbls>
          <c:dLblPos val="t"/>
          <c:showLegendKey val="0"/>
          <c:showVal val="1"/>
          <c:showCatName val="0"/>
          <c:showSerName val="0"/>
          <c:showPercent val="0"/>
          <c:showBubbleSize val="0"/>
        </c:dLbls>
        <c:smooth val="0"/>
        <c:axId val="1250806272"/>
        <c:axId val="1250805792"/>
        <c:extLst>
          <c:ext xmlns:c15="http://schemas.microsoft.com/office/drawing/2012/chart" uri="{02D57815-91ED-43cb-92C2-25804820EDAC}">
            <c15:filteredLineSeries>
              <c15:ser>
                <c:idx val="0"/>
                <c:order val="0"/>
                <c:tx>
                  <c:strRef>
                    <c:extLst>
                      <c:ext uri="{02D57815-91ED-43cb-92C2-25804820EDAC}">
                        <c15:formulaRef>
                          <c15:sqref>'Eng Data'!$B$1</c15:sqref>
                        </c15:formulaRef>
                      </c:ext>
                    </c:extLst>
                    <c:strCache>
                      <c:ptCount val="1"/>
                      <c:pt idx="0">
                        <c:v>Cohort - Fall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'Eng Data'!$A$3:$A$11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c:ext uri="{02D57815-91ED-43cb-92C2-25804820EDAC}">
                        <c15:formulaRef>
                          <c15:sqref>'Eng Data'!$B$3:$B$11</c15:sqref>
                        </c15:formulaRef>
                      </c:ext>
                    </c:extLst>
                    <c:numCache>
                      <c:formatCode>#,##0</c:formatCode>
                      <c:ptCount val="9"/>
                      <c:pt idx="0">
                        <c:v>28123</c:v>
                      </c:pt>
                      <c:pt idx="1">
                        <c:v>27031</c:v>
                      </c:pt>
                      <c:pt idx="2">
                        <c:v>25798</c:v>
                      </c:pt>
                      <c:pt idx="3">
                        <c:v>25650</c:v>
                      </c:pt>
                      <c:pt idx="4">
                        <c:v>25439</c:v>
                      </c:pt>
                      <c:pt idx="5">
                        <c:v>25303</c:v>
                      </c:pt>
                      <c:pt idx="6">
                        <c:v>24422</c:v>
                      </c:pt>
                      <c:pt idx="7">
                        <c:v>21305</c:v>
                      </c:pt>
                      <c:pt idx="8" formatCode="###,###,###,##0">
                        <c:v>21326</c:v>
                      </c:pt>
                    </c:numCache>
                  </c:numRef>
                </c:val>
                <c:smooth val="0"/>
                <c:extLst>
                  <c:ext xmlns:c16="http://schemas.microsoft.com/office/drawing/2014/chart" uri="{C3380CC4-5D6E-409C-BE32-E72D297353CC}">
                    <c16:uniqueId val="{00000004-66EF-40EC-AD2E-3BD510547BD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'Eng Data'!$D$1</c15:sqref>
                        </c15:formulaRef>
                      </c:ext>
                    </c:extLst>
                    <c:strCache>
                      <c:ptCount val="1"/>
                      <c:pt idx="0">
                        <c:v>DE English Students,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'Eng Data'!$A$3:$A$11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'Eng Data'!$D$3:$D$11</c15:sqref>
                        </c15:formulaRef>
                      </c:ext>
                    </c:extLst>
                    <c:numCache>
                      <c:formatCode>0.00%</c:formatCode>
                      <c:ptCount val="9"/>
                      <c:pt idx="0">
                        <c:v>0.12370657468975571</c:v>
                      </c:pt>
                      <c:pt idx="1">
                        <c:v>9.6814768229070328E-2</c:v>
                      </c:pt>
                      <c:pt idx="2">
                        <c:v>8.1944336770292267E-2</c:v>
                      </c:pt>
                      <c:pt idx="3">
                        <c:v>7.8674463937621827E-2</c:v>
                      </c:pt>
                      <c:pt idx="4">
                        <c:v>7.5592594048508197E-2</c:v>
                      </c:pt>
                      <c:pt idx="5">
                        <c:v>6.9833616567205464E-2</c:v>
                      </c:pt>
                      <c:pt idx="6">
                        <c:v>0.11391368438293342</c:v>
                      </c:pt>
                      <c:pt idx="7">
                        <c:v>3.7221309551748419E-2</c:v>
                      </c:pt>
                      <c:pt idx="8">
                        <c:v>3.0291662759073433E-2</c:v>
                      </c:pt>
                    </c:numCache>
                  </c:numRef>
                </c:val>
                <c:smooth val="0"/>
                <c:extLst xmlns:c15="http://schemas.microsoft.com/office/drawing/2012/chart">
                  <c:ext xmlns:c16="http://schemas.microsoft.com/office/drawing/2014/chart" uri="{C3380CC4-5D6E-409C-BE32-E72D297353CC}">
                    <c16:uniqueId val="{00000005-66EF-40EC-AD2E-3BD510547BD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'Eng Data'!$F$1</c15:sqref>
                        </c15:formulaRef>
                      </c:ext>
                    </c:extLst>
                    <c:strCache>
                      <c:ptCount val="1"/>
                      <c:pt idx="0">
                        <c:v>English DE, %</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'Eng Data'!$A$3:$A$11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'Eng Data'!$F$3:$F$11</c15:sqref>
                        </c15:formulaRef>
                      </c:ext>
                    </c:extLst>
                    <c:numCache>
                      <c:formatCode>0.00%</c:formatCode>
                      <c:ptCount val="9"/>
                      <c:pt idx="0">
                        <c:v>0.32250646737568267</c:v>
                      </c:pt>
                      <c:pt idx="1">
                        <c:v>0.30989682842949945</c:v>
                      </c:pt>
                      <c:pt idx="2">
                        <c:v>0.30179754020813626</c:v>
                      </c:pt>
                      <c:pt idx="3">
                        <c:v>0.31962338949454905</c:v>
                      </c:pt>
                      <c:pt idx="4">
                        <c:v>0.30733229329173167</c:v>
                      </c:pt>
                      <c:pt idx="5">
                        <c:v>0.34352009054895305</c:v>
                      </c:pt>
                      <c:pt idx="6">
                        <c:v>0.306254493170381</c:v>
                      </c:pt>
                      <c:pt idx="7">
                        <c:v>0.49180327868852458</c:v>
                      </c:pt>
                      <c:pt idx="8">
                        <c:v>0.51702786377708976</c:v>
                      </c:pt>
                    </c:numCache>
                  </c:numRef>
                </c:val>
                <c:smooth val="0"/>
                <c:extLst xmlns:c15="http://schemas.microsoft.com/office/drawing/2012/chart">
                  <c:ext xmlns:c16="http://schemas.microsoft.com/office/drawing/2014/chart" uri="{C3380CC4-5D6E-409C-BE32-E72D297353CC}">
                    <c16:uniqueId val="{00000006-66EF-40EC-AD2E-3BD510547BD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'Eng Data'!$H$1</c15:sqref>
                        </c15:formulaRef>
                      </c:ext>
                    </c:extLst>
                    <c:strCache>
                      <c:ptCount val="1"/>
                      <c:pt idx="0">
                        <c:v>CR English Students, %</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'Eng Data'!$A$3:$A$11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'Eng Data'!$H$3:$H$11</c15:sqref>
                        </c15:formulaRef>
                      </c:ext>
                    </c:extLst>
                    <c:numCache>
                      <c:formatCode>0.00%</c:formatCode>
                      <c:ptCount val="9"/>
                      <c:pt idx="0">
                        <c:v>0.87629342531024423</c:v>
                      </c:pt>
                      <c:pt idx="1">
                        <c:v>0.90318523177092969</c:v>
                      </c:pt>
                      <c:pt idx="2">
                        <c:v>0.91805566322970777</c:v>
                      </c:pt>
                      <c:pt idx="3">
                        <c:v>0.92132553606237821</c:v>
                      </c:pt>
                      <c:pt idx="4">
                        <c:v>0.92440740595149185</c:v>
                      </c:pt>
                      <c:pt idx="5">
                        <c:v>0.93016638343279456</c:v>
                      </c:pt>
                      <c:pt idx="6">
                        <c:v>0.88608631561706663</c:v>
                      </c:pt>
                      <c:pt idx="7">
                        <c:v>0.9627786904482516</c:v>
                      </c:pt>
                      <c:pt idx="8">
                        <c:v>0.96970833724092653</c:v>
                      </c:pt>
                    </c:numCache>
                  </c:numRef>
                </c:val>
                <c:smooth val="0"/>
                <c:extLst xmlns:c15="http://schemas.microsoft.com/office/drawing/2012/chart">
                  <c:ext xmlns:c16="http://schemas.microsoft.com/office/drawing/2014/chart" uri="{C3380CC4-5D6E-409C-BE32-E72D297353CC}">
                    <c16:uniqueId val="{00000007-66EF-40EC-AD2E-3BD510547BD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'Eng Data'!$J$1</c15:sqref>
                        </c15:formulaRef>
                      </c:ext>
                    </c:extLst>
                    <c:strCache>
                      <c:ptCount val="1"/>
                      <c:pt idx="0">
                        <c:v>English CR, %</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'Eng Data'!$A$3:$A$11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'Eng Data'!$J$3:$J$11</c15:sqref>
                        </c15:formulaRef>
                      </c:ext>
                    </c:extLst>
                    <c:numCache>
                      <c:formatCode>0.00%</c:formatCode>
                      <c:ptCount val="9"/>
                      <c:pt idx="0">
                        <c:v>0.63784288264892064</c:v>
                      </c:pt>
                      <c:pt idx="1">
                        <c:v>0.65732776275907268</c:v>
                      </c:pt>
                      <c:pt idx="2">
                        <c:v>0.66433034960310755</c:v>
                      </c:pt>
                      <c:pt idx="3">
                        <c:v>0.67095463777928233</c:v>
                      </c:pt>
                      <c:pt idx="4">
                        <c:v>0.66631229800986558</c:v>
                      </c:pt>
                      <c:pt idx="5">
                        <c:v>0.671099592114208</c:v>
                      </c:pt>
                      <c:pt idx="6">
                        <c:v>0.66635859519408502</c:v>
                      </c:pt>
                      <c:pt idx="7">
                        <c:v>0.65132605304212166</c:v>
                      </c:pt>
                      <c:pt idx="8">
                        <c:v>0.61653771760154741</c:v>
                      </c:pt>
                    </c:numCache>
                  </c:numRef>
                </c:val>
                <c:smooth val="0"/>
                <c:extLst xmlns:c15="http://schemas.microsoft.com/office/drawing/2012/chart">
                  <c:ext xmlns:c16="http://schemas.microsoft.com/office/drawing/2014/chart" uri="{C3380CC4-5D6E-409C-BE32-E72D297353CC}">
                    <c16:uniqueId val="{00000008-66EF-40EC-AD2E-3BD510547BDC}"/>
                  </c:ext>
                </c:extLst>
              </c15:ser>
            </c15:filteredLineSeries>
          </c:ext>
        </c:extLst>
      </c:lineChart>
      <c:catAx>
        <c:axId val="125080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0805792"/>
        <c:crosses val="autoZero"/>
        <c:auto val="1"/>
        <c:lblAlgn val="ctr"/>
        <c:lblOffset val="100"/>
        <c:noMultiLvlLbl val="0"/>
      </c:catAx>
      <c:valAx>
        <c:axId val="1250805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080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Term</a:t>
            </a:r>
            <a:r>
              <a:rPr lang="en-US" baseline="0"/>
              <a:t> over Term Retention of Full-time at Entry Students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Retention!$C$1</c:f>
              <c:strCache>
                <c:ptCount val="1"/>
                <c:pt idx="0">
                  <c:v>Full-time at Entry (FT)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Retention!$A$3:$A$11</c:f>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extLst/>
            </c:strRef>
          </c:cat>
          <c:val>
            <c:numRef>
              <c:f>Retention!$C$3:$C$11</c:f>
              <c:numCache>
                <c:formatCode>#,##0</c:formatCode>
                <c:ptCount val="9"/>
                <c:pt idx="0">
                  <c:v>17712</c:v>
                </c:pt>
                <c:pt idx="1">
                  <c:v>17017</c:v>
                </c:pt>
                <c:pt idx="2">
                  <c:v>16347</c:v>
                </c:pt>
                <c:pt idx="3">
                  <c:v>16256</c:v>
                </c:pt>
                <c:pt idx="4">
                  <c:v>15746</c:v>
                </c:pt>
                <c:pt idx="5">
                  <c:v>15935</c:v>
                </c:pt>
                <c:pt idx="6">
                  <c:v>15343</c:v>
                </c:pt>
                <c:pt idx="7">
                  <c:v>13275</c:v>
                </c:pt>
                <c:pt idx="8" formatCode="###,###,###,##0">
                  <c:v>12708</c:v>
                </c:pt>
              </c:numCache>
              <c:extLst/>
            </c:numRef>
          </c:val>
          <c:smooth val="0"/>
          <c:extLst>
            <c:ext xmlns:c16="http://schemas.microsoft.com/office/drawing/2014/chart" uri="{C3380CC4-5D6E-409C-BE32-E72D297353CC}">
              <c16:uniqueId val="{00000000-459F-4F9D-A70A-22F4E759D630}"/>
            </c:ext>
          </c:extLst>
        </c:ser>
        <c:ser>
          <c:idx val="3"/>
          <c:order val="3"/>
          <c:tx>
            <c:strRef>
              <c:f>Retention!$E$1</c:f>
              <c:strCache>
                <c:ptCount val="1"/>
                <c:pt idx="0">
                  <c:v>FT enrolled in Spring</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Retention!$A$3:$A$11</c:f>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extLst/>
            </c:strRef>
          </c:cat>
          <c:val>
            <c:numRef>
              <c:f>Retention!$E$3:$E$11</c:f>
              <c:numCache>
                <c:formatCode>#,##0</c:formatCode>
                <c:ptCount val="9"/>
                <c:pt idx="0">
                  <c:v>15417</c:v>
                </c:pt>
                <c:pt idx="1">
                  <c:v>14761</c:v>
                </c:pt>
                <c:pt idx="2">
                  <c:v>14244</c:v>
                </c:pt>
                <c:pt idx="3">
                  <c:v>14177</c:v>
                </c:pt>
                <c:pt idx="4">
                  <c:v>13484</c:v>
                </c:pt>
                <c:pt idx="5">
                  <c:v>13785</c:v>
                </c:pt>
                <c:pt idx="6">
                  <c:v>13347</c:v>
                </c:pt>
                <c:pt idx="7">
                  <c:v>11116</c:v>
                </c:pt>
                <c:pt idx="8" formatCode="###,###,###,##0">
                  <c:v>10845</c:v>
                </c:pt>
              </c:numCache>
              <c:extLst/>
            </c:numRef>
          </c:val>
          <c:smooth val="0"/>
          <c:extLst>
            <c:ext xmlns:c16="http://schemas.microsoft.com/office/drawing/2014/chart" uri="{C3380CC4-5D6E-409C-BE32-E72D297353CC}">
              <c16:uniqueId val="{00000001-459F-4F9D-A70A-22F4E759D630}"/>
            </c:ext>
          </c:extLst>
        </c:ser>
        <c:ser>
          <c:idx val="5"/>
          <c:order val="5"/>
          <c:tx>
            <c:strRef>
              <c:f>Retention!$G$1</c:f>
              <c:strCache>
                <c:ptCount val="1"/>
                <c:pt idx="0">
                  <c:v>FT enrolled in Fall</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Retention!$A$3:$A$11</c:f>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extLst/>
            </c:strRef>
          </c:cat>
          <c:val>
            <c:numRef>
              <c:f>Retention!$G$3:$G$11</c:f>
              <c:numCache>
                <c:formatCode>#,##0</c:formatCode>
                <c:ptCount val="9"/>
                <c:pt idx="0">
                  <c:v>11205</c:v>
                </c:pt>
                <c:pt idx="1">
                  <c:v>10941</c:v>
                </c:pt>
                <c:pt idx="2">
                  <c:v>10602</c:v>
                </c:pt>
                <c:pt idx="3">
                  <c:v>10689</c:v>
                </c:pt>
                <c:pt idx="4">
                  <c:v>10031</c:v>
                </c:pt>
                <c:pt idx="5">
                  <c:v>10296</c:v>
                </c:pt>
                <c:pt idx="6">
                  <c:v>9818</c:v>
                </c:pt>
                <c:pt idx="7">
                  <c:v>8483</c:v>
                </c:pt>
                <c:pt idx="8" formatCode="###,###,###,##0">
                  <c:v>8269</c:v>
                </c:pt>
              </c:numCache>
              <c:extLst/>
            </c:numRef>
          </c:val>
          <c:smooth val="0"/>
          <c:extLst>
            <c:ext xmlns:c16="http://schemas.microsoft.com/office/drawing/2014/chart" uri="{C3380CC4-5D6E-409C-BE32-E72D297353CC}">
              <c16:uniqueId val="{00000002-459F-4F9D-A70A-22F4E759D630}"/>
            </c:ext>
          </c:extLst>
        </c:ser>
        <c:dLbls>
          <c:dLblPos val="t"/>
          <c:showLegendKey val="0"/>
          <c:showVal val="1"/>
          <c:showCatName val="0"/>
          <c:showSerName val="0"/>
          <c:showPercent val="0"/>
          <c:showBubbleSize val="0"/>
        </c:dLbls>
        <c:smooth val="0"/>
        <c:axId val="1684679664"/>
        <c:axId val="1684681584"/>
        <c:extLst>
          <c:ext xmlns:c15="http://schemas.microsoft.com/office/drawing/2012/chart" uri="{02D57815-91ED-43cb-92C2-25804820EDAC}">
            <c15:filteredLineSeries>
              <c15:ser>
                <c:idx val="0"/>
                <c:order val="0"/>
                <c:tx>
                  <c:strRef>
                    <c:extLst>
                      <c:ext uri="{02D57815-91ED-43cb-92C2-25804820EDAC}">
                        <c15:formulaRef>
                          <c15:sqref>Retention!$B$1</c15:sqref>
                        </c15:formulaRef>
                      </c:ext>
                    </c:extLst>
                    <c:strCache>
                      <c:ptCount val="1"/>
                      <c:pt idx="0">
                        <c:v>Cohort - Fall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c:ext uri="{02D57815-91ED-43cb-92C2-25804820EDAC}">
                        <c15:formulaRef>
                          <c15:sqref>Retention!$B$3:$B$11</c15:sqref>
                        </c15:formulaRef>
                      </c:ext>
                    </c:extLst>
                    <c:numCache>
                      <c:formatCode>#,##0</c:formatCode>
                      <c:ptCount val="9"/>
                      <c:pt idx="0">
                        <c:v>28123</c:v>
                      </c:pt>
                      <c:pt idx="1">
                        <c:v>27031</c:v>
                      </c:pt>
                      <c:pt idx="2">
                        <c:v>25798</c:v>
                      </c:pt>
                      <c:pt idx="3">
                        <c:v>25650</c:v>
                      </c:pt>
                      <c:pt idx="4">
                        <c:v>25439</c:v>
                      </c:pt>
                      <c:pt idx="5">
                        <c:v>25303</c:v>
                      </c:pt>
                      <c:pt idx="6">
                        <c:v>24422</c:v>
                      </c:pt>
                      <c:pt idx="7">
                        <c:v>21305</c:v>
                      </c:pt>
                      <c:pt idx="8" formatCode="###,###,###,##0">
                        <c:v>21326</c:v>
                      </c:pt>
                    </c:numCache>
                  </c:numRef>
                </c:val>
                <c:smooth val="0"/>
                <c:extLst>
                  <c:ext xmlns:c16="http://schemas.microsoft.com/office/drawing/2014/chart" uri="{C3380CC4-5D6E-409C-BE32-E72D297353CC}">
                    <c16:uniqueId val="{00000003-459F-4F9D-A70A-22F4E759D63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Retention!$D$1</c15:sqref>
                        </c15:formulaRef>
                      </c:ext>
                    </c:extLst>
                    <c:strCache>
                      <c:ptCount val="1"/>
                      <c:pt idx="0">
                        <c:v>FT Students,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Retention!$D$3:$D$11</c15:sqref>
                        </c15:formulaRef>
                      </c:ext>
                    </c:extLst>
                    <c:numCache>
                      <c:formatCode>0.00%</c:formatCode>
                      <c:ptCount val="9"/>
                      <c:pt idx="0">
                        <c:v>0.62980478611812396</c:v>
                      </c:pt>
                      <c:pt idx="1">
                        <c:v>0.62953645814065329</c:v>
                      </c:pt>
                      <c:pt idx="2">
                        <c:v>0.63365377161020231</c:v>
                      </c:pt>
                      <c:pt idx="3">
                        <c:v>0.63376218323586742</c:v>
                      </c:pt>
                      <c:pt idx="4">
                        <c:v>0.61897087149652108</c:v>
                      </c:pt>
                      <c:pt idx="5">
                        <c:v>0.62976722127810936</c:v>
                      </c:pt>
                      <c:pt idx="6">
                        <c:v>0.62824502497747936</c:v>
                      </c:pt>
                      <c:pt idx="7">
                        <c:v>0.62309317061722602</c:v>
                      </c:pt>
                      <c:pt idx="8">
                        <c:v>0.59589233799118446</c:v>
                      </c:pt>
                    </c:numCache>
                  </c:numRef>
                </c:val>
                <c:smooth val="0"/>
                <c:extLst xmlns:c15="http://schemas.microsoft.com/office/drawing/2012/chart">
                  <c:ext xmlns:c16="http://schemas.microsoft.com/office/drawing/2014/chart" uri="{C3380CC4-5D6E-409C-BE32-E72D297353CC}">
                    <c16:uniqueId val="{00000004-459F-4F9D-A70A-22F4E759D63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Retention!$F$1</c15:sqref>
                        </c15:formulaRef>
                      </c:ext>
                    </c:extLst>
                    <c:strCache>
                      <c:ptCount val="1"/>
                      <c:pt idx="0">
                        <c:v>FT F2S, %</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Retention!$F$3:$F$11</c15:sqref>
                        </c15:formulaRef>
                      </c:ext>
                    </c:extLst>
                    <c:numCache>
                      <c:formatCode>0.00%</c:formatCode>
                      <c:ptCount val="9"/>
                      <c:pt idx="0">
                        <c:v>0.87042682926829273</c:v>
                      </c:pt>
                      <c:pt idx="1">
                        <c:v>0.8674266909561027</c:v>
                      </c:pt>
                      <c:pt idx="2">
                        <c:v>0.87135254175077992</c:v>
                      </c:pt>
                      <c:pt idx="3">
                        <c:v>0.87210875984251968</c:v>
                      </c:pt>
                      <c:pt idx="4">
                        <c:v>0.85634446843642831</c:v>
                      </c:pt>
                      <c:pt idx="5">
                        <c:v>0.86507687480389084</c:v>
                      </c:pt>
                      <c:pt idx="6">
                        <c:v>0.86990810141432573</c:v>
                      </c:pt>
                      <c:pt idx="7">
                        <c:v>0.83736346516007532</c:v>
                      </c:pt>
                      <c:pt idx="8">
                        <c:v>0.85339943342776203</c:v>
                      </c:pt>
                    </c:numCache>
                  </c:numRef>
                </c:val>
                <c:smooth val="0"/>
                <c:extLst xmlns:c15="http://schemas.microsoft.com/office/drawing/2012/chart">
                  <c:ext xmlns:c16="http://schemas.microsoft.com/office/drawing/2014/chart" uri="{C3380CC4-5D6E-409C-BE32-E72D297353CC}">
                    <c16:uniqueId val="{00000005-459F-4F9D-A70A-22F4E759D63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Retention!$H$1</c15:sqref>
                        </c15:formulaRef>
                      </c:ext>
                    </c:extLst>
                    <c:strCache>
                      <c:ptCount val="1"/>
                      <c:pt idx="0">
                        <c:v>FT F2F, %</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Retention!$H$3:$H$11</c15:sqref>
                        </c15:formulaRef>
                      </c:ext>
                    </c:extLst>
                    <c:numCache>
                      <c:formatCode>0.00%</c:formatCode>
                      <c:ptCount val="9"/>
                      <c:pt idx="0">
                        <c:v>0.63262195121951215</c:v>
                      </c:pt>
                      <c:pt idx="1">
                        <c:v>0.64294529000411349</c:v>
                      </c:pt>
                      <c:pt idx="2">
                        <c:v>0.64855936869150299</c:v>
                      </c:pt>
                      <c:pt idx="3">
                        <c:v>0.65754183070866146</c:v>
                      </c:pt>
                      <c:pt idx="4">
                        <c:v>0.63705067953766037</c:v>
                      </c:pt>
                      <c:pt idx="5">
                        <c:v>0.64612488233448384</c:v>
                      </c:pt>
                      <c:pt idx="6">
                        <c:v>0.63990093202111709</c:v>
                      </c:pt>
                      <c:pt idx="7">
                        <c:v>0.63902071563088514</c:v>
                      </c:pt>
                      <c:pt idx="8">
                        <c:v>0.65069247717972933</c:v>
                      </c:pt>
                    </c:numCache>
                  </c:numRef>
                </c:val>
                <c:smooth val="0"/>
                <c:extLst xmlns:c15="http://schemas.microsoft.com/office/drawing/2012/chart">
                  <c:ext xmlns:c16="http://schemas.microsoft.com/office/drawing/2014/chart" uri="{C3380CC4-5D6E-409C-BE32-E72D297353CC}">
                    <c16:uniqueId val="{00000006-459F-4F9D-A70A-22F4E759D630}"/>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Retention!$I$1</c15:sqref>
                        </c15:formulaRef>
                      </c:ext>
                    </c:extLst>
                    <c:strCache>
                      <c:ptCount val="1"/>
                      <c:pt idx="0">
                        <c:v>Part-time Students - Fall 2020, N</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Retention!$I$3:$I$11</c15:sqref>
                        </c15:formulaRef>
                      </c:ext>
                    </c:extLst>
                    <c:numCache>
                      <c:formatCode>#,##0</c:formatCode>
                      <c:ptCount val="9"/>
                      <c:pt idx="0">
                        <c:v>10411</c:v>
                      </c:pt>
                      <c:pt idx="1">
                        <c:v>10014</c:v>
                      </c:pt>
                      <c:pt idx="2">
                        <c:v>9451</c:v>
                      </c:pt>
                      <c:pt idx="3">
                        <c:v>9394</c:v>
                      </c:pt>
                      <c:pt idx="4">
                        <c:v>9693</c:v>
                      </c:pt>
                      <c:pt idx="5">
                        <c:v>9368</c:v>
                      </c:pt>
                      <c:pt idx="6">
                        <c:v>9079</c:v>
                      </c:pt>
                      <c:pt idx="7">
                        <c:v>8030</c:v>
                      </c:pt>
                      <c:pt idx="8" formatCode="###,###,###,##0">
                        <c:v>8618</c:v>
                      </c:pt>
                    </c:numCache>
                  </c:numRef>
                </c:val>
                <c:smooth val="0"/>
                <c:extLst xmlns:c15="http://schemas.microsoft.com/office/drawing/2012/chart">
                  <c:ext xmlns:c16="http://schemas.microsoft.com/office/drawing/2014/chart" uri="{C3380CC4-5D6E-409C-BE32-E72D297353CC}">
                    <c16:uniqueId val="{00000007-459F-4F9D-A70A-22F4E759D630}"/>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Retention!$J$1</c15:sqref>
                        </c15:formulaRef>
                      </c:ext>
                    </c:extLst>
                    <c:strCache>
                      <c:ptCount val="1"/>
                      <c:pt idx="0">
                        <c:v>PT Students, %</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Retention!$J$3:$J$11</c15:sqref>
                        </c15:formulaRef>
                      </c:ext>
                    </c:extLst>
                    <c:numCache>
                      <c:formatCode>0.00%</c:formatCode>
                      <c:ptCount val="9"/>
                      <c:pt idx="0">
                        <c:v>0.37019521388187604</c:v>
                      </c:pt>
                      <c:pt idx="1">
                        <c:v>0.37046354185934666</c:v>
                      </c:pt>
                      <c:pt idx="2">
                        <c:v>0.36634622838979763</c:v>
                      </c:pt>
                      <c:pt idx="3">
                        <c:v>0.36623781676413253</c:v>
                      </c:pt>
                      <c:pt idx="4">
                        <c:v>0.38102912850347892</c:v>
                      </c:pt>
                      <c:pt idx="5">
                        <c:v>0.3702327787218907</c:v>
                      </c:pt>
                      <c:pt idx="6">
                        <c:v>0.3717549750225207</c:v>
                      </c:pt>
                      <c:pt idx="7">
                        <c:v>0.37690682938277398</c:v>
                      </c:pt>
                      <c:pt idx="8">
                        <c:v>0.40410766200881554</c:v>
                      </c:pt>
                    </c:numCache>
                  </c:numRef>
                </c:val>
                <c:smooth val="0"/>
                <c:extLst xmlns:c15="http://schemas.microsoft.com/office/drawing/2012/chart">
                  <c:ext xmlns:c16="http://schemas.microsoft.com/office/drawing/2014/chart" uri="{C3380CC4-5D6E-409C-BE32-E72D297353CC}">
                    <c16:uniqueId val="{00000008-459F-4F9D-A70A-22F4E759D630}"/>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Retention!$K$1</c15:sqref>
                        </c15:formulaRef>
                      </c:ext>
                    </c:extLst>
                    <c:strCache>
                      <c:ptCount val="1"/>
                      <c:pt idx="0">
                        <c:v>PT enrolled in Spring</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Retention!$K$3:$K$11</c15:sqref>
                        </c15:formulaRef>
                      </c:ext>
                    </c:extLst>
                    <c:numCache>
                      <c:formatCode>#,##0</c:formatCode>
                      <c:ptCount val="9"/>
                      <c:pt idx="0">
                        <c:v>6685</c:v>
                      </c:pt>
                      <c:pt idx="1">
                        <c:v>6584</c:v>
                      </c:pt>
                      <c:pt idx="2">
                        <c:v>6294</c:v>
                      </c:pt>
                      <c:pt idx="3">
                        <c:v>6263</c:v>
                      </c:pt>
                      <c:pt idx="4">
                        <c:v>6355</c:v>
                      </c:pt>
                      <c:pt idx="5">
                        <c:v>6174</c:v>
                      </c:pt>
                      <c:pt idx="6">
                        <c:v>6047</c:v>
                      </c:pt>
                      <c:pt idx="7">
                        <c:v>5101</c:v>
                      </c:pt>
                      <c:pt idx="8" formatCode="###,###,###,##0">
                        <c:v>5629</c:v>
                      </c:pt>
                    </c:numCache>
                  </c:numRef>
                </c:val>
                <c:smooth val="0"/>
                <c:extLst xmlns:c15="http://schemas.microsoft.com/office/drawing/2012/chart">
                  <c:ext xmlns:c16="http://schemas.microsoft.com/office/drawing/2014/chart" uri="{C3380CC4-5D6E-409C-BE32-E72D297353CC}">
                    <c16:uniqueId val="{00000009-459F-4F9D-A70A-22F4E759D630}"/>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Retention!$L$1</c15:sqref>
                        </c15:formulaRef>
                      </c:ext>
                    </c:extLst>
                    <c:strCache>
                      <c:ptCount val="1"/>
                      <c:pt idx="0">
                        <c:v>PT F2S, %</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Retention!$L$3:$L$11</c15:sqref>
                        </c15:formulaRef>
                      </c:ext>
                    </c:extLst>
                    <c:numCache>
                      <c:formatCode>0.00%</c:formatCode>
                      <c:ptCount val="9"/>
                      <c:pt idx="0">
                        <c:v>0.64210930746326</c:v>
                      </c:pt>
                      <c:pt idx="1">
                        <c:v>0.65747952865987613</c:v>
                      </c:pt>
                      <c:pt idx="2">
                        <c:v>0.66596127393926574</c:v>
                      </c:pt>
                      <c:pt idx="3">
                        <c:v>0.66670215030870772</c:v>
                      </c:pt>
                      <c:pt idx="4">
                        <c:v>0.65562777261941607</c:v>
                      </c:pt>
                      <c:pt idx="5">
                        <c:v>0.65905209222886418</c:v>
                      </c:pt>
                      <c:pt idx="6">
                        <c:v>0.66604251569556117</c:v>
                      </c:pt>
                      <c:pt idx="7">
                        <c:v>0.63524283935242842</c:v>
                      </c:pt>
                      <c:pt idx="8">
                        <c:v>0.65316778834996514</c:v>
                      </c:pt>
                    </c:numCache>
                  </c:numRef>
                </c:val>
                <c:smooth val="0"/>
                <c:extLst xmlns:c15="http://schemas.microsoft.com/office/drawing/2012/chart">
                  <c:ext xmlns:c16="http://schemas.microsoft.com/office/drawing/2014/chart" uri="{C3380CC4-5D6E-409C-BE32-E72D297353CC}">
                    <c16:uniqueId val="{0000000A-459F-4F9D-A70A-22F4E759D630}"/>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Retention!$M$1</c15:sqref>
                        </c15:formulaRef>
                      </c:ext>
                    </c:extLst>
                    <c:strCache>
                      <c:ptCount val="1"/>
                      <c:pt idx="0">
                        <c:v>PT enrolled in Fall</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Retention!$M$3:$M$11</c15:sqref>
                        </c15:formulaRef>
                      </c:ext>
                    </c:extLst>
                    <c:numCache>
                      <c:formatCode>#,##0</c:formatCode>
                      <c:ptCount val="9"/>
                      <c:pt idx="0">
                        <c:v>4459</c:v>
                      </c:pt>
                      <c:pt idx="1">
                        <c:v>4356</c:v>
                      </c:pt>
                      <c:pt idx="2">
                        <c:v>4100</c:v>
                      </c:pt>
                      <c:pt idx="3">
                        <c:v>4279</c:v>
                      </c:pt>
                      <c:pt idx="4">
                        <c:v>4398</c:v>
                      </c:pt>
                      <c:pt idx="5">
                        <c:v>4227</c:v>
                      </c:pt>
                      <c:pt idx="6">
                        <c:v>4108</c:v>
                      </c:pt>
                      <c:pt idx="7">
                        <c:v>3715</c:v>
                      </c:pt>
                      <c:pt idx="8" formatCode="###,###,###,##0">
                        <c:v>4116</c:v>
                      </c:pt>
                    </c:numCache>
                  </c:numRef>
                </c:val>
                <c:smooth val="0"/>
                <c:extLst xmlns:c15="http://schemas.microsoft.com/office/drawing/2012/chart">
                  <c:ext xmlns:c16="http://schemas.microsoft.com/office/drawing/2014/chart" uri="{C3380CC4-5D6E-409C-BE32-E72D297353CC}">
                    <c16:uniqueId val="{0000000B-459F-4F9D-A70A-22F4E759D630}"/>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Retention!$N$1</c15:sqref>
                        </c15:formulaRef>
                      </c:ext>
                    </c:extLst>
                    <c:strCache>
                      <c:ptCount val="1"/>
                      <c:pt idx="0">
                        <c:v>PT F2F, %</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Retention!$N$3:$N$11</c15:sqref>
                        </c15:formulaRef>
                      </c:ext>
                    </c:extLst>
                    <c:numCache>
                      <c:formatCode>0.00%</c:formatCode>
                      <c:ptCount val="9"/>
                      <c:pt idx="0">
                        <c:v>0.42829699356449907</c:v>
                      </c:pt>
                      <c:pt idx="1">
                        <c:v>0.43499101258238465</c:v>
                      </c:pt>
                      <c:pt idx="2">
                        <c:v>0.43381652735160303</c:v>
                      </c:pt>
                      <c:pt idx="3">
                        <c:v>0.45550351288056207</c:v>
                      </c:pt>
                      <c:pt idx="4">
                        <c:v>0.4537294955122253</c:v>
                      </c:pt>
                      <c:pt idx="5">
                        <c:v>0.45121690862510677</c:v>
                      </c:pt>
                      <c:pt idx="6">
                        <c:v>0.45247273928846787</c:v>
                      </c:pt>
                      <c:pt idx="7">
                        <c:v>0.46264009962640101</c:v>
                      </c:pt>
                      <c:pt idx="8">
                        <c:v>0.47760501276398237</c:v>
                      </c:pt>
                    </c:numCache>
                  </c:numRef>
                </c:val>
                <c:smooth val="0"/>
                <c:extLst xmlns:c15="http://schemas.microsoft.com/office/drawing/2012/chart">
                  <c:ext xmlns:c16="http://schemas.microsoft.com/office/drawing/2014/chart" uri="{C3380CC4-5D6E-409C-BE32-E72D297353CC}">
                    <c16:uniqueId val="{0000000C-459F-4F9D-A70A-22F4E759D630}"/>
                  </c:ext>
                </c:extLst>
              </c15:ser>
            </c15:filteredLineSeries>
          </c:ext>
        </c:extLst>
      </c:lineChart>
      <c:catAx>
        <c:axId val="168467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681584"/>
        <c:crosses val="autoZero"/>
        <c:auto val="1"/>
        <c:lblAlgn val="ctr"/>
        <c:lblOffset val="100"/>
        <c:noMultiLvlLbl val="0"/>
      </c:catAx>
      <c:valAx>
        <c:axId val="1684681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67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Term</a:t>
            </a:r>
            <a:r>
              <a:rPr lang="en-US" baseline="0"/>
              <a:t> over Term Retention of Part-time at Entry Students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7"/>
          <c:tx>
            <c:strRef>
              <c:f>Retention!$I$1</c:f>
              <c:strCache>
                <c:ptCount val="1"/>
                <c:pt idx="0">
                  <c:v>Part-time Students - Fall 2020, N</c:v>
                </c:pt>
              </c:strCache>
              <c:extLst xmlns:c15="http://schemas.microsoft.com/office/drawing/2012/chart"/>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Retention!$A$3:$A$11</c:f>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extLst/>
            </c:strRef>
          </c:cat>
          <c:val>
            <c:numRef>
              <c:f>Retention!$I$3:$I$11</c:f>
              <c:numCache>
                <c:formatCode>#,##0</c:formatCode>
                <c:ptCount val="9"/>
                <c:pt idx="0">
                  <c:v>10411</c:v>
                </c:pt>
                <c:pt idx="1">
                  <c:v>10014</c:v>
                </c:pt>
                <c:pt idx="2">
                  <c:v>9451</c:v>
                </c:pt>
                <c:pt idx="3">
                  <c:v>9394</c:v>
                </c:pt>
                <c:pt idx="4">
                  <c:v>9693</c:v>
                </c:pt>
                <c:pt idx="5">
                  <c:v>9368</c:v>
                </c:pt>
                <c:pt idx="6">
                  <c:v>9079</c:v>
                </c:pt>
                <c:pt idx="7">
                  <c:v>8030</c:v>
                </c:pt>
                <c:pt idx="8" formatCode="###,###,###,##0">
                  <c:v>8618</c:v>
                </c:pt>
              </c:numCache>
              <c:extLst/>
            </c:numRef>
          </c:val>
          <c:smooth val="0"/>
          <c:extLst>
            <c:ext xmlns:c16="http://schemas.microsoft.com/office/drawing/2014/chart" uri="{C3380CC4-5D6E-409C-BE32-E72D297353CC}">
              <c16:uniqueId val="{00000000-6B04-4044-B7C1-30A0540AFF08}"/>
            </c:ext>
          </c:extLst>
        </c:ser>
        <c:ser>
          <c:idx val="9"/>
          <c:order val="9"/>
          <c:tx>
            <c:strRef>
              <c:f>Retention!$K$1</c:f>
              <c:strCache>
                <c:ptCount val="1"/>
                <c:pt idx="0">
                  <c:v>PT enrolled in Spring</c:v>
                </c:pt>
              </c:strCache>
              <c:extLst xmlns:c15="http://schemas.microsoft.com/office/drawing/2012/chart"/>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Retention!$A$3:$A$11</c:f>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extLst/>
            </c:strRef>
          </c:cat>
          <c:val>
            <c:numRef>
              <c:f>Retention!$K$3:$K$11</c:f>
              <c:numCache>
                <c:formatCode>#,##0</c:formatCode>
                <c:ptCount val="9"/>
                <c:pt idx="0">
                  <c:v>6685</c:v>
                </c:pt>
                <c:pt idx="1">
                  <c:v>6584</c:v>
                </c:pt>
                <c:pt idx="2">
                  <c:v>6294</c:v>
                </c:pt>
                <c:pt idx="3">
                  <c:v>6263</c:v>
                </c:pt>
                <c:pt idx="4">
                  <c:v>6355</c:v>
                </c:pt>
                <c:pt idx="5">
                  <c:v>6174</c:v>
                </c:pt>
                <c:pt idx="6">
                  <c:v>6047</c:v>
                </c:pt>
                <c:pt idx="7">
                  <c:v>5101</c:v>
                </c:pt>
                <c:pt idx="8" formatCode="###,###,###,##0">
                  <c:v>5629</c:v>
                </c:pt>
              </c:numCache>
              <c:extLst/>
            </c:numRef>
          </c:val>
          <c:smooth val="0"/>
          <c:extLst>
            <c:ext xmlns:c16="http://schemas.microsoft.com/office/drawing/2014/chart" uri="{C3380CC4-5D6E-409C-BE32-E72D297353CC}">
              <c16:uniqueId val="{00000001-6B04-4044-B7C1-30A0540AFF08}"/>
            </c:ext>
          </c:extLst>
        </c:ser>
        <c:ser>
          <c:idx val="11"/>
          <c:order val="11"/>
          <c:tx>
            <c:strRef>
              <c:f>Retention!$M$1</c:f>
              <c:strCache>
                <c:ptCount val="1"/>
                <c:pt idx="0">
                  <c:v>PT enrolled in Fall</c:v>
                </c:pt>
              </c:strCache>
              <c:extLst xmlns:c15="http://schemas.microsoft.com/office/drawing/2012/chart"/>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Retention!$A$3:$A$11</c:f>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extLst/>
            </c:strRef>
          </c:cat>
          <c:val>
            <c:numRef>
              <c:f>Retention!$M$3:$M$11</c:f>
              <c:numCache>
                <c:formatCode>#,##0</c:formatCode>
                <c:ptCount val="9"/>
                <c:pt idx="0">
                  <c:v>4459</c:v>
                </c:pt>
                <c:pt idx="1">
                  <c:v>4356</c:v>
                </c:pt>
                <c:pt idx="2">
                  <c:v>4100</c:v>
                </c:pt>
                <c:pt idx="3">
                  <c:v>4279</c:v>
                </c:pt>
                <c:pt idx="4">
                  <c:v>4398</c:v>
                </c:pt>
                <c:pt idx="5">
                  <c:v>4227</c:v>
                </c:pt>
                <c:pt idx="6">
                  <c:v>4108</c:v>
                </c:pt>
                <c:pt idx="7">
                  <c:v>3715</c:v>
                </c:pt>
                <c:pt idx="8" formatCode="###,###,###,##0">
                  <c:v>4116</c:v>
                </c:pt>
              </c:numCache>
              <c:extLst/>
            </c:numRef>
          </c:val>
          <c:smooth val="0"/>
          <c:extLst>
            <c:ext xmlns:c16="http://schemas.microsoft.com/office/drawing/2014/chart" uri="{C3380CC4-5D6E-409C-BE32-E72D297353CC}">
              <c16:uniqueId val="{00000002-6B04-4044-B7C1-30A0540AFF08}"/>
            </c:ext>
          </c:extLst>
        </c:ser>
        <c:dLbls>
          <c:dLblPos val="t"/>
          <c:showLegendKey val="0"/>
          <c:showVal val="1"/>
          <c:showCatName val="0"/>
          <c:showSerName val="0"/>
          <c:showPercent val="0"/>
          <c:showBubbleSize val="0"/>
        </c:dLbls>
        <c:smooth val="0"/>
        <c:axId val="1684679664"/>
        <c:axId val="1684681584"/>
        <c:extLst>
          <c:ext xmlns:c15="http://schemas.microsoft.com/office/drawing/2012/chart" uri="{02D57815-91ED-43cb-92C2-25804820EDAC}">
            <c15:filteredLineSeries>
              <c15:ser>
                <c:idx val="0"/>
                <c:order val="0"/>
                <c:tx>
                  <c:strRef>
                    <c:extLst>
                      <c:ext uri="{02D57815-91ED-43cb-92C2-25804820EDAC}">
                        <c15:formulaRef>
                          <c15:sqref>Retention!$B$1</c15:sqref>
                        </c15:formulaRef>
                      </c:ext>
                    </c:extLst>
                    <c:strCache>
                      <c:ptCount val="1"/>
                      <c:pt idx="0">
                        <c:v>Cohort - Fall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c:ext uri="{02D57815-91ED-43cb-92C2-25804820EDAC}">
                        <c15:formulaRef>
                          <c15:sqref>Retention!$B$3:$B$11</c15:sqref>
                        </c15:formulaRef>
                      </c:ext>
                    </c:extLst>
                    <c:numCache>
                      <c:formatCode>#,##0</c:formatCode>
                      <c:ptCount val="9"/>
                      <c:pt idx="0">
                        <c:v>28123</c:v>
                      </c:pt>
                      <c:pt idx="1">
                        <c:v>27031</c:v>
                      </c:pt>
                      <c:pt idx="2">
                        <c:v>25798</c:v>
                      </c:pt>
                      <c:pt idx="3">
                        <c:v>25650</c:v>
                      </c:pt>
                      <c:pt idx="4">
                        <c:v>25439</c:v>
                      </c:pt>
                      <c:pt idx="5">
                        <c:v>25303</c:v>
                      </c:pt>
                      <c:pt idx="6">
                        <c:v>24422</c:v>
                      </c:pt>
                      <c:pt idx="7">
                        <c:v>21305</c:v>
                      </c:pt>
                      <c:pt idx="8" formatCode="###,###,###,##0">
                        <c:v>21326</c:v>
                      </c:pt>
                    </c:numCache>
                  </c:numRef>
                </c:val>
                <c:smooth val="0"/>
                <c:extLst>
                  <c:ext xmlns:c16="http://schemas.microsoft.com/office/drawing/2014/chart" uri="{C3380CC4-5D6E-409C-BE32-E72D297353CC}">
                    <c16:uniqueId val="{00000003-6B04-4044-B7C1-30A0540AFF0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Retention!$C$1</c15:sqref>
                        </c15:formulaRef>
                      </c:ext>
                    </c:extLst>
                    <c:strCache>
                      <c:ptCount val="1"/>
                      <c:pt idx="0">
                        <c:v>Full-time at Entry (FT)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Retention!$C$3:$C$11</c15:sqref>
                        </c15:formulaRef>
                      </c:ext>
                    </c:extLst>
                    <c:numCache>
                      <c:formatCode>#,##0</c:formatCode>
                      <c:ptCount val="9"/>
                      <c:pt idx="0">
                        <c:v>17712</c:v>
                      </c:pt>
                      <c:pt idx="1">
                        <c:v>17017</c:v>
                      </c:pt>
                      <c:pt idx="2">
                        <c:v>16347</c:v>
                      </c:pt>
                      <c:pt idx="3">
                        <c:v>16256</c:v>
                      </c:pt>
                      <c:pt idx="4">
                        <c:v>15746</c:v>
                      </c:pt>
                      <c:pt idx="5">
                        <c:v>15935</c:v>
                      </c:pt>
                      <c:pt idx="6">
                        <c:v>15343</c:v>
                      </c:pt>
                      <c:pt idx="7">
                        <c:v>13275</c:v>
                      </c:pt>
                      <c:pt idx="8" formatCode="###,###,###,##0">
                        <c:v>12708</c:v>
                      </c:pt>
                    </c:numCache>
                  </c:numRef>
                </c:val>
                <c:smooth val="0"/>
                <c:extLst xmlns:c15="http://schemas.microsoft.com/office/drawing/2012/chart">
                  <c:ext xmlns:c16="http://schemas.microsoft.com/office/drawing/2014/chart" uri="{C3380CC4-5D6E-409C-BE32-E72D297353CC}">
                    <c16:uniqueId val="{00000004-6B04-4044-B7C1-30A0540AFF0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Retention!$D$1</c15:sqref>
                        </c15:formulaRef>
                      </c:ext>
                    </c:extLst>
                    <c:strCache>
                      <c:ptCount val="1"/>
                      <c:pt idx="0">
                        <c:v>FT Students,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Retention!$D$3:$D$11</c15:sqref>
                        </c15:formulaRef>
                      </c:ext>
                    </c:extLst>
                    <c:numCache>
                      <c:formatCode>0.00%</c:formatCode>
                      <c:ptCount val="9"/>
                      <c:pt idx="0">
                        <c:v>0.62980478611812396</c:v>
                      </c:pt>
                      <c:pt idx="1">
                        <c:v>0.62953645814065329</c:v>
                      </c:pt>
                      <c:pt idx="2">
                        <c:v>0.63365377161020231</c:v>
                      </c:pt>
                      <c:pt idx="3">
                        <c:v>0.63376218323586742</c:v>
                      </c:pt>
                      <c:pt idx="4">
                        <c:v>0.61897087149652108</c:v>
                      </c:pt>
                      <c:pt idx="5">
                        <c:v>0.62976722127810936</c:v>
                      </c:pt>
                      <c:pt idx="6">
                        <c:v>0.62824502497747936</c:v>
                      </c:pt>
                      <c:pt idx="7">
                        <c:v>0.62309317061722602</c:v>
                      </c:pt>
                      <c:pt idx="8">
                        <c:v>0.59589233799118446</c:v>
                      </c:pt>
                    </c:numCache>
                  </c:numRef>
                </c:val>
                <c:smooth val="0"/>
                <c:extLst xmlns:c15="http://schemas.microsoft.com/office/drawing/2012/chart">
                  <c:ext xmlns:c16="http://schemas.microsoft.com/office/drawing/2014/chart" uri="{C3380CC4-5D6E-409C-BE32-E72D297353CC}">
                    <c16:uniqueId val="{00000005-6B04-4044-B7C1-30A0540AFF0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Retention!$E$1</c15:sqref>
                        </c15:formulaRef>
                      </c:ext>
                    </c:extLst>
                    <c:strCache>
                      <c:ptCount val="1"/>
                      <c:pt idx="0">
                        <c:v>FT enrolled in Spring</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Retention!$E$3:$E$11</c15:sqref>
                        </c15:formulaRef>
                      </c:ext>
                    </c:extLst>
                    <c:numCache>
                      <c:formatCode>#,##0</c:formatCode>
                      <c:ptCount val="9"/>
                      <c:pt idx="0">
                        <c:v>15417</c:v>
                      </c:pt>
                      <c:pt idx="1">
                        <c:v>14761</c:v>
                      </c:pt>
                      <c:pt idx="2">
                        <c:v>14244</c:v>
                      </c:pt>
                      <c:pt idx="3">
                        <c:v>14177</c:v>
                      </c:pt>
                      <c:pt idx="4">
                        <c:v>13484</c:v>
                      </c:pt>
                      <c:pt idx="5">
                        <c:v>13785</c:v>
                      </c:pt>
                      <c:pt idx="6">
                        <c:v>13347</c:v>
                      </c:pt>
                      <c:pt idx="7">
                        <c:v>11116</c:v>
                      </c:pt>
                      <c:pt idx="8" formatCode="###,###,###,##0">
                        <c:v>10845</c:v>
                      </c:pt>
                    </c:numCache>
                  </c:numRef>
                </c:val>
                <c:smooth val="0"/>
                <c:extLst xmlns:c15="http://schemas.microsoft.com/office/drawing/2012/chart">
                  <c:ext xmlns:c16="http://schemas.microsoft.com/office/drawing/2014/chart" uri="{C3380CC4-5D6E-409C-BE32-E72D297353CC}">
                    <c16:uniqueId val="{00000006-6B04-4044-B7C1-30A0540AFF0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Retention!$F$1</c15:sqref>
                        </c15:formulaRef>
                      </c:ext>
                    </c:extLst>
                    <c:strCache>
                      <c:ptCount val="1"/>
                      <c:pt idx="0">
                        <c:v>FT F2S, %</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Retention!$F$3:$F$11</c15:sqref>
                        </c15:formulaRef>
                      </c:ext>
                    </c:extLst>
                    <c:numCache>
                      <c:formatCode>0.00%</c:formatCode>
                      <c:ptCount val="9"/>
                      <c:pt idx="0">
                        <c:v>0.87042682926829273</c:v>
                      </c:pt>
                      <c:pt idx="1">
                        <c:v>0.8674266909561027</c:v>
                      </c:pt>
                      <c:pt idx="2">
                        <c:v>0.87135254175077992</c:v>
                      </c:pt>
                      <c:pt idx="3">
                        <c:v>0.87210875984251968</c:v>
                      </c:pt>
                      <c:pt idx="4">
                        <c:v>0.85634446843642831</c:v>
                      </c:pt>
                      <c:pt idx="5">
                        <c:v>0.86507687480389084</c:v>
                      </c:pt>
                      <c:pt idx="6">
                        <c:v>0.86990810141432573</c:v>
                      </c:pt>
                      <c:pt idx="7">
                        <c:v>0.83736346516007532</c:v>
                      </c:pt>
                      <c:pt idx="8">
                        <c:v>0.85339943342776203</c:v>
                      </c:pt>
                    </c:numCache>
                  </c:numRef>
                </c:val>
                <c:smooth val="0"/>
                <c:extLst xmlns:c15="http://schemas.microsoft.com/office/drawing/2012/chart">
                  <c:ext xmlns:c16="http://schemas.microsoft.com/office/drawing/2014/chart" uri="{C3380CC4-5D6E-409C-BE32-E72D297353CC}">
                    <c16:uniqueId val="{00000007-6B04-4044-B7C1-30A0540AFF08}"/>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Retention!$G$1</c15:sqref>
                        </c15:formulaRef>
                      </c:ext>
                    </c:extLst>
                    <c:strCache>
                      <c:ptCount val="1"/>
                      <c:pt idx="0">
                        <c:v>FT enrolled in Fall</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Retention!$G$3:$G$11</c15:sqref>
                        </c15:formulaRef>
                      </c:ext>
                    </c:extLst>
                    <c:numCache>
                      <c:formatCode>#,##0</c:formatCode>
                      <c:ptCount val="9"/>
                      <c:pt idx="0">
                        <c:v>11205</c:v>
                      </c:pt>
                      <c:pt idx="1">
                        <c:v>10941</c:v>
                      </c:pt>
                      <c:pt idx="2">
                        <c:v>10602</c:v>
                      </c:pt>
                      <c:pt idx="3">
                        <c:v>10689</c:v>
                      </c:pt>
                      <c:pt idx="4">
                        <c:v>10031</c:v>
                      </c:pt>
                      <c:pt idx="5">
                        <c:v>10296</c:v>
                      </c:pt>
                      <c:pt idx="6">
                        <c:v>9818</c:v>
                      </c:pt>
                      <c:pt idx="7">
                        <c:v>8483</c:v>
                      </c:pt>
                      <c:pt idx="8" formatCode="###,###,###,##0">
                        <c:v>8269</c:v>
                      </c:pt>
                    </c:numCache>
                  </c:numRef>
                </c:val>
                <c:smooth val="0"/>
                <c:extLst xmlns:c15="http://schemas.microsoft.com/office/drawing/2012/chart">
                  <c:ext xmlns:c16="http://schemas.microsoft.com/office/drawing/2014/chart" uri="{C3380CC4-5D6E-409C-BE32-E72D297353CC}">
                    <c16:uniqueId val="{00000008-6B04-4044-B7C1-30A0540AFF08}"/>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Retention!$H$1</c15:sqref>
                        </c15:formulaRef>
                      </c:ext>
                    </c:extLst>
                    <c:strCache>
                      <c:ptCount val="1"/>
                      <c:pt idx="0">
                        <c:v>FT F2F, %</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Retention!$H$3:$H$11</c15:sqref>
                        </c15:formulaRef>
                      </c:ext>
                    </c:extLst>
                    <c:numCache>
                      <c:formatCode>0.00%</c:formatCode>
                      <c:ptCount val="9"/>
                      <c:pt idx="0">
                        <c:v>0.63262195121951215</c:v>
                      </c:pt>
                      <c:pt idx="1">
                        <c:v>0.64294529000411349</c:v>
                      </c:pt>
                      <c:pt idx="2">
                        <c:v>0.64855936869150299</c:v>
                      </c:pt>
                      <c:pt idx="3">
                        <c:v>0.65754183070866146</c:v>
                      </c:pt>
                      <c:pt idx="4">
                        <c:v>0.63705067953766037</c:v>
                      </c:pt>
                      <c:pt idx="5">
                        <c:v>0.64612488233448384</c:v>
                      </c:pt>
                      <c:pt idx="6">
                        <c:v>0.63990093202111709</c:v>
                      </c:pt>
                      <c:pt idx="7">
                        <c:v>0.63902071563088514</c:v>
                      </c:pt>
                      <c:pt idx="8">
                        <c:v>0.65069247717972933</c:v>
                      </c:pt>
                    </c:numCache>
                  </c:numRef>
                </c:val>
                <c:smooth val="0"/>
                <c:extLst xmlns:c15="http://schemas.microsoft.com/office/drawing/2012/chart">
                  <c:ext xmlns:c16="http://schemas.microsoft.com/office/drawing/2014/chart" uri="{C3380CC4-5D6E-409C-BE32-E72D297353CC}">
                    <c16:uniqueId val="{00000009-6B04-4044-B7C1-30A0540AFF08}"/>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Retention!$J$1</c15:sqref>
                        </c15:formulaRef>
                      </c:ext>
                    </c:extLst>
                    <c:strCache>
                      <c:ptCount val="1"/>
                      <c:pt idx="0">
                        <c:v>PT Students, %</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Retention!$J$3:$J$11</c15:sqref>
                        </c15:formulaRef>
                      </c:ext>
                    </c:extLst>
                    <c:numCache>
                      <c:formatCode>0.00%</c:formatCode>
                      <c:ptCount val="9"/>
                      <c:pt idx="0">
                        <c:v>0.37019521388187604</c:v>
                      </c:pt>
                      <c:pt idx="1">
                        <c:v>0.37046354185934666</c:v>
                      </c:pt>
                      <c:pt idx="2">
                        <c:v>0.36634622838979763</c:v>
                      </c:pt>
                      <c:pt idx="3">
                        <c:v>0.36623781676413253</c:v>
                      </c:pt>
                      <c:pt idx="4">
                        <c:v>0.38102912850347892</c:v>
                      </c:pt>
                      <c:pt idx="5">
                        <c:v>0.3702327787218907</c:v>
                      </c:pt>
                      <c:pt idx="6">
                        <c:v>0.3717549750225207</c:v>
                      </c:pt>
                      <c:pt idx="7">
                        <c:v>0.37690682938277398</c:v>
                      </c:pt>
                      <c:pt idx="8">
                        <c:v>0.40410766200881554</c:v>
                      </c:pt>
                    </c:numCache>
                  </c:numRef>
                </c:val>
                <c:smooth val="0"/>
                <c:extLst xmlns:c15="http://schemas.microsoft.com/office/drawing/2012/chart">
                  <c:ext xmlns:c16="http://schemas.microsoft.com/office/drawing/2014/chart" uri="{C3380CC4-5D6E-409C-BE32-E72D297353CC}">
                    <c16:uniqueId val="{0000000A-6B04-4044-B7C1-30A0540AFF08}"/>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Retention!$L$1</c15:sqref>
                        </c15:formulaRef>
                      </c:ext>
                    </c:extLst>
                    <c:strCache>
                      <c:ptCount val="1"/>
                      <c:pt idx="0">
                        <c:v>PT F2S, %</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Retention!$L$3:$L$11</c15:sqref>
                        </c15:formulaRef>
                      </c:ext>
                    </c:extLst>
                    <c:numCache>
                      <c:formatCode>0.00%</c:formatCode>
                      <c:ptCount val="9"/>
                      <c:pt idx="0">
                        <c:v>0.64210930746326</c:v>
                      </c:pt>
                      <c:pt idx="1">
                        <c:v>0.65747952865987613</c:v>
                      </c:pt>
                      <c:pt idx="2">
                        <c:v>0.66596127393926574</c:v>
                      </c:pt>
                      <c:pt idx="3">
                        <c:v>0.66670215030870772</c:v>
                      </c:pt>
                      <c:pt idx="4">
                        <c:v>0.65562777261941607</c:v>
                      </c:pt>
                      <c:pt idx="5">
                        <c:v>0.65905209222886418</c:v>
                      </c:pt>
                      <c:pt idx="6">
                        <c:v>0.66604251569556117</c:v>
                      </c:pt>
                      <c:pt idx="7">
                        <c:v>0.63524283935242842</c:v>
                      </c:pt>
                      <c:pt idx="8">
                        <c:v>0.65316778834996514</c:v>
                      </c:pt>
                    </c:numCache>
                  </c:numRef>
                </c:val>
                <c:smooth val="0"/>
                <c:extLst xmlns:c15="http://schemas.microsoft.com/office/drawing/2012/chart">
                  <c:ext xmlns:c16="http://schemas.microsoft.com/office/drawing/2014/chart" uri="{C3380CC4-5D6E-409C-BE32-E72D297353CC}">
                    <c16:uniqueId val="{0000000B-6B04-4044-B7C1-30A0540AFF08}"/>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Retention!$N$1</c15:sqref>
                        </c15:formulaRef>
                      </c:ext>
                    </c:extLst>
                    <c:strCache>
                      <c:ptCount val="1"/>
                      <c:pt idx="0">
                        <c:v>PT F2F, %</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Retention!$A$3:$A$11</c15:sqref>
                        </c15:formulaRef>
                      </c:ext>
                    </c:extLst>
                    <c:strCache>
                      <c:ptCount val="9"/>
                      <c:pt idx="0">
                        <c:v>Fall 2013 Cohort</c:v>
                      </c:pt>
                      <c:pt idx="1">
                        <c:v>Fall 2014 Cohort</c:v>
                      </c:pt>
                      <c:pt idx="2">
                        <c:v>Fall 2015 Cohort</c:v>
                      </c:pt>
                      <c:pt idx="3">
                        <c:v>Fall 2016 Cohort</c:v>
                      </c:pt>
                      <c:pt idx="4">
                        <c:v>Fall 2017 Cohort</c:v>
                      </c:pt>
                      <c:pt idx="5">
                        <c:v>Fall 2018 Cohort</c:v>
                      </c:pt>
                      <c:pt idx="6">
                        <c:v>Fall 2019 Cohort</c:v>
                      </c:pt>
                      <c:pt idx="7">
                        <c:v>Fall 2020 Cohort</c:v>
                      </c:pt>
                      <c:pt idx="8">
                        <c:v>Fall 2021 Cohort</c:v>
                      </c:pt>
                    </c:strCache>
                  </c:strRef>
                </c:cat>
                <c:val>
                  <c:numRef>
                    <c:extLst xmlns:c15="http://schemas.microsoft.com/office/drawing/2012/chart">
                      <c:ext xmlns:c15="http://schemas.microsoft.com/office/drawing/2012/chart" uri="{02D57815-91ED-43cb-92C2-25804820EDAC}">
                        <c15:formulaRef>
                          <c15:sqref>Retention!$N$3:$N$11</c15:sqref>
                        </c15:formulaRef>
                      </c:ext>
                    </c:extLst>
                    <c:numCache>
                      <c:formatCode>0.00%</c:formatCode>
                      <c:ptCount val="9"/>
                      <c:pt idx="0">
                        <c:v>0.42829699356449907</c:v>
                      </c:pt>
                      <c:pt idx="1">
                        <c:v>0.43499101258238465</c:v>
                      </c:pt>
                      <c:pt idx="2">
                        <c:v>0.43381652735160303</c:v>
                      </c:pt>
                      <c:pt idx="3">
                        <c:v>0.45550351288056207</c:v>
                      </c:pt>
                      <c:pt idx="4">
                        <c:v>0.4537294955122253</c:v>
                      </c:pt>
                      <c:pt idx="5">
                        <c:v>0.45121690862510677</c:v>
                      </c:pt>
                      <c:pt idx="6">
                        <c:v>0.45247273928846787</c:v>
                      </c:pt>
                      <c:pt idx="7">
                        <c:v>0.46264009962640101</c:v>
                      </c:pt>
                      <c:pt idx="8">
                        <c:v>0.47760501276398237</c:v>
                      </c:pt>
                    </c:numCache>
                  </c:numRef>
                </c:val>
                <c:smooth val="0"/>
                <c:extLst xmlns:c15="http://schemas.microsoft.com/office/drawing/2012/chart">
                  <c:ext xmlns:c16="http://schemas.microsoft.com/office/drawing/2014/chart" uri="{C3380CC4-5D6E-409C-BE32-E72D297353CC}">
                    <c16:uniqueId val="{0000000C-6B04-4044-B7C1-30A0540AFF08}"/>
                  </c:ext>
                </c:extLst>
              </c15:ser>
            </c15:filteredLineSeries>
          </c:ext>
        </c:extLst>
      </c:lineChart>
      <c:catAx>
        <c:axId val="168467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681584"/>
        <c:crosses val="autoZero"/>
        <c:auto val="1"/>
        <c:lblAlgn val="ctr"/>
        <c:lblOffset val="100"/>
        <c:noMultiLvlLbl val="0"/>
      </c:catAx>
      <c:valAx>
        <c:axId val="1684681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67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Credit</a:t>
            </a:r>
            <a:r>
              <a:rPr lang="en-US" baseline="0"/>
              <a:t> Hours Earned by First and Second Spring Terms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 Earned'!$B$1</c:f>
              <c:strCache>
                <c:ptCount val="1"/>
                <c:pt idx="0">
                  <c:v>PY Cohort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 Earned'!$A$3:$A$11</c:f>
              <c:strCache>
                <c:ptCount val="9"/>
                <c:pt idx="0">
                  <c:v>Fall 2012 Cohort</c:v>
                </c:pt>
                <c:pt idx="1">
                  <c:v>Fall 2013 Cohort</c:v>
                </c:pt>
                <c:pt idx="2">
                  <c:v>Fall 2014 Cohort</c:v>
                </c:pt>
                <c:pt idx="3">
                  <c:v>Fall 2015 Cohort</c:v>
                </c:pt>
                <c:pt idx="4">
                  <c:v>Fall 2016 Cohort</c:v>
                </c:pt>
                <c:pt idx="5">
                  <c:v>Fall 2017 Cohort</c:v>
                </c:pt>
                <c:pt idx="6">
                  <c:v>Fall 2018 Cohort</c:v>
                </c:pt>
                <c:pt idx="7">
                  <c:v>Fall 2019 Cohort</c:v>
                </c:pt>
                <c:pt idx="8">
                  <c:v>Fall 2020 Cohort</c:v>
                </c:pt>
              </c:strCache>
              <c:extLst/>
            </c:strRef>
          </c:cat>
          <c:val>
            <c:numRef>
              <c:f>'CH Earned'!$B$3:$B$11</c:f>
              <c:numCache>
                <c:formatCode>#,##0</c:formatCode>
                <c:ptCount val="9"/>
                <c:pt idx="0">
                  <c:v>25838</c:v>
                </c:pt>
                <c:pt idx="1">
                  <c:v>28123</c:v>
                </c:pt>
                <c:pt idx="2">
                  <c:v>27031</c:v>
                </c:pt>
                <c:pt idx="3">
                  <c:v>25798</c:v>
                </c:pt>
                <c:pt idx="4">
                  <c:v>25650</c:v>
                </c:pt>
                <c:pt idx="5">
                  <c:v>25439</c:v>
                </c:pt>
                <c:pt idx="6">
                  <c:v>25303</c:v>
                </c:pt>
                <c:pt idx="7">
                  <c:v>24422</c:v>
                </c:pt>
                <c:pt idx="8" formatCode="###,###,###,##0">
                  <c:v>21305</c:v>
                </c:pt>
              </c:numCache>
              <c:extLst/>
            </c:numRef>
          </c:val>
          <c:smooth val="0"/>
          <c:extLst>
            <c:ext xmlns:c16="http://schemas.microsoft.com/office/drawing/2014/chart" uri="{C3380CC4-5D6E-409C-BE32-E72D297353CC}">
              <c16:uniqueId val="{00000000-46A2-4CCA-833A-BF36C97CF90D}"/>
            </c:ext>
          </c:extLst>
        </c:ser>
        <c:ser>
          <c:idx val="1"/>
          <c:order val="1"/>
          <c:tx>
            <c:strRef>
              <c:f>'CH Earned'!$C$1</c:f>
              <c:strCache>
                <c:ptCount val="1"/>
                <c:pt idx="0">
                  <c:v>Earned 12 credits by First Spring</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 Earned'!$A$3:$A$11</c:f>
              <c:strCache>
                <c:ptCount val="9"/>
                <c:pt idx="0">
                  <c:v>Fall 2012 Cohort</c:v>
                </c:pt>
                <c:pt idx="1">
                  <c:v>Fall 2013 Cohort</c:v>
                </c:pt>
                <c:pt idx="2">
                  <c:v>Fall 2014 Cohort</c:v>
                </c:pt>
                <c:pt idx="3">
                  <c:v>Fall 2015 Cohort</c:v>
                </c:pt>
                <c:pt idx="4">
                  <c:v>Fall 2016 Cohort</c:v>
                </c:pt>
                <c:pt idx="5">
                  <c:v>Fall 2017 Cohort</c:v>
                </c:pt>
                <c:pt idx="6">
                  <c:v>Fall 2018 Cohort</c:v>
                </c:pt>
                <c:pt idx="7">
                  <c:v>Fall 2019 Cohort</c:v>
                </c:pt>
                <c:pt idx="8">
                  <c:v>Fall 2020 Cohort</c:v>
                </c:pt>
              </c:strCache>
              <c:extLst/>
            </c:strRef>
          </c:cat>
          <c:val>
            <c:numRef>
              <c:f>'CH Earned'!$C$3:$C$11</c:f>
              <c:numCache>
                <c:formatCode>#,##0</c:formatCode>
                <c:ptCount val="9"/>
                <c:pt idx="0">
                  <c:v>12071</c:v>
                </c:pt>
                <c:pt idx="1">
                  <c:v>14317</c:v>
                </c:pt>
                <c:pt idx="2">
                  <c:v>14166</c:v>
                </c:pt>
                <c:pt idx="3">
                  <c:v>13834</c:v>
                </c:pt>
                <c:pt idx="4">
                  <c:v>13927</c:v>
                </c:pt>
                <c:pt idx="5">
                  <c:v>13617</c:v>
                </c:pt>
                <c:pt idx="6">
                  <c:v>13590</c:v>
                </c:pt>
                <c:pt idx="7">
                  <c:v>14394</c:v>
                </c:pt>
                <c:pt idx="8" formatCode="###,###,###,##0">
                  <c:v>12209</c:v>
                </c:pt>
              </c:numCache>
              <c:extLst/>
            </c:numRef>
          </c:val>
          <c:smooth val="0"/>
          <c:extLst>
            <c:ext xmlns:c16="http://schemas.microsoft.com/office/drawing/2014/chart" uri="{C3380CC4-5D6E-409C-BE32-E72D297353CC}">
              <c16:uniqueId val="{00000001-46A2-4CCA-833A-BF36C97CF90D}"/>
            </c:ext>
          </c:extLst>
        </c:ser>
        <c:ser>
          <c:idx val="3"/>
          <c:order val="3"/>
          <c:tx>
            <c:strRef>
              <c:f>'CH Earned'!$E$1</c:f>
              <c:strCache>
                <c:ptCount val="1"/>
                <c:pt idx="0">
                  <c:v>Earned 24 credits by Second Spring</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 Earned'!$A$3:$A$11</c:f>
              <c:strCache>
                <c:ptCount val="9"/>
                <c:pt idx="0">
                  <c:v>Fall 2012 Cohort</c:v>
                </c:pt>
                <c:pt idx="1">
                  <c:v>Fall 2013 Cohort</c:v>
                </c:pt>
                <c:pt idx="2">
                  <c:v>Fall 2014 Cohort</c:v>
                </c:pt>
                <c:pt idx="3">
                  <c:v>Fall 2015 Cohort</c:v>
                </c:pt>
                <c:pt idx="4">
                  <c:v>Fall 2016 Cohort</c:v>
                </c:pt>
                <c:pt idx="5">
                  <c:v>Fall 2017 Cohort</c:v>
                </c:pt>
                <c:pt idx="6">
                  <c:v>Fall 2018 Cohort</c:v>
                </c:pt>
                <c:pt idx="7">
                  <c:v>Fall 2019 Cohort</c:v>
                </c:pt>
                <c:pt idx="8">
                  <c:v>Fall 2020 Cohort</c:v>
                </c:pt>
              </c:strCache>
              <c:extLst/>
            </c:strRef>
          </c:cat>
          <c:val>
            <c:numRef>
              <c:f>'CH Earned'!$E$3:$E$11</c:f>
              <c:numCache>
                <c:formatCode>#,##0</c:formatCode>
                <c:ptCount val="9"/>
                <c:pt idx="0">
                  <c:v>10732</c:v>
                </c:pt>
                <c:pt idx="1">
                  <c:v>12438</c:v>
                </c:pt>
                <c:pt idx="2">
                  <c:v>12231</c:v>
                </c:pt>
                <c:pt idx="3">
                  <c:v>11911</c:v>
                </c:pt>
                <c:pt idx="4">
                  <c:v>12308</c:v>
                </c:pt>
                <c:pt idx="5">
                  <c:v>11987</c:v>
                </c:pt>
                <c:pt idx="6">
                  <c:v>12578</c:v>
                </c:pt>
                <c:pt idx="7">
                  <c:v>12149</c:v>
                </c:pt>
                <c:pt idx="8" formatCode="###,###,###,##0">
                  <c:v>10974</c:v>
                </c:pt>
              </c:numCache>
              <c:extLst/>
            </c:numRef>
          </c:val>
          <c:smooth val="0"/>
          <c:extLst>
            <c:ext xmlns:c16="http://schemas.microsoft.com/office/drawing/2014/chart" uri="{C3380CC4-5D6E-409C-BE32-E72D297353CC}">
              <c16:uniqueId val="{00000002-46A2-4CCA-833A-BF36C97CF90D}"/>
            </c:ext>
          </c:extLst>
        </c:ser>
        <c:dLbls>
          <c:dLblPos val="t"/>
          <c:showLegendKey val="0"/>
          <c:showVal val="1"/>
          <c:showCatName val="0"/>
          <c:showSerName val="0"/>
          <c:showPercent val="0"/>
          <c:showBubbleSize val="0"/>
        </c:dLbls>
        <c:smooth val="0"/>
        <c:axId val="1761249696"/>
        <c:axId val="1905789168"/>
        <c:extLst>
          <c:ext xmlns:c15="http://schemas.microsoft.com/office/drawing/2012/chart" uri="{02D57815-91ED-43cb-92C2-25804820EDAC}">
            <c15:filteredLineSeries>
              <c15:ser>
                <c:idx val="2"/>
                <c:order val="2"/>
                <c:tx>
                  <c:strRef>
                    <c:extLst>
                      <c:ext uri="{02D57815-91ED-43cb-92C2-25804820EDAC}">
                        <c15:formulaRef>
                          <c15:sqref>'CH Earned'!$D$1</c15:sqref>
                        </c15:formulaRef>
                      </c:ext>
                    </c:extLst>
                    <c:strCache>
                      <c:ptCount val="1"/>
                      <c:pt idx="0">
                        <c:v>Progress 12,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'CH Earned'!$A$3:$A$11</c15:sqref>
                        </c15:formulaRef>
                      </c:ext>
                    </c:extLst>
                    <c:strCache>
                      <c:ptCount val="9"/>
                      <c:pt idx="0">
                        <c:v>Fall 2012 Cohort</c:v>
                      </c:pt>
                      <c:pt idx="1">
                        <c:v>Fall 2013 Cohort</c:v>
                      </c:pt>
                      <c:pt idx="2">
                        <c:v>Fall 2014 Cohort</c:v>
                      </c:pt>
                      <c:pt idx="3">
                        <c:v>Fall 2015 Cohort</c:v>
                      </c:pt>
                      <c:pt idx="4">
                        <c:v>Fall 2016 Cohort</c:v>
                      </c:pt>
                      <c:pt idx="5">
                        <c:v>Fall 2017 Cohort</c:v>
                      </c:pt>
                      <c:pt idx="6">
                        <c:v>Fall 2018 Cohort</c:v>
                      </c:pt>
                      <c:pt idx="7">
                        <c:v>Fall 2019 Cohort</c:v>
                      </c:pt>
                      <c:pt idx="8">
                        <c:v>Fall 2020 Cohort</c:v>
                      </c:pt>
                    </c:strCache>
                  </c:strRef>
                </c:cat>
                <c:val>
                  <c:numRef>
                    <c:extLst>
                      <c:ext uri="{02D57815-91ED-43cb-92C2-25804820EDAC}">
                        <c15:formulaRef>
                          <c15:sqref>'CH Earned'!$D$3:$D$11</c15:sqref>
                        </c15:formulaRef>
                      </c:ext>
                    </c:extLst>
                    <c:numCache>
                      <c:formatCode>0.00%</c:formatCode>
                      <c:ptCount val="9"/>
                      <c:pt idx="0">
                        <c:v>0.46718012230048767</c:v>
                      </c:pt>
                      <c:pt idx="1">
                        <c:v>0.50908509049532413</c:v>
                      </c:pt>
                      <c:pt idx="2">
                        <c:v>0.52406496245051981</c:v>
                      </c:pt>
                      <c:pt idx="3">
                        <c:v>0.53624311962167615</c:v>
                      </c:pt>
                      <c:pt idx="4">
                        <c:v>0.54296296296296298</c:v>
                      </c:pt>
                      <c:pt idx="5">
                        <c:v>0.53528047486143326</c:v>
                      </c:pt>
                      <c:pt idx="6">
                        <c:v>0.53709046358139356</c:v>
                      </c:pt>
                      <c:pt idx="7">
                        <c:v>0.58938661862255348</c:v>
                      </c:pt>
                      <c:pt idx="8">
                        <c:v>0.57305796761323635</c:v>
                      </c:pt>
                    </c:numCache>
                  </c:numRef>
                </c:val>
                <c:smooth val="0"/>
                <c:extLst>
                  <c:ext xmlns:c16="http://schemas.microsoft.com/office/drawing/2014/chart" uri="{C3380CC4-5D6E-409C-BE32-E72D297353CC}">
                    <c16:uniqueId val="{00000003-46A2-4CCA-833A-BF36C97CF90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'CH Earned'!$F$1</c15:sqref>
                        </c15:formulaRef>
                      </c:ext>
                    </c:extLst>
                    <c:strCache>
                      <c:ptCount val="1"/>
                      <c:pt idx="0">
                        <c:v>Progress 24, %</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'CH Earned'!$A$3:$A$11</c15:sqref>
                        </c15:formulaRef>
                      </c:ext>
                    </c:extLst>
                    <c:strCache>
                      <c:ptCount val="9"/>
                      <c:pt idx="0">
                        <c:v>Fall 2012 Cohort</c:v>
                      </c:pt>
                      <c:pt idx="1">
                        <c:v>Fall 2013 Cohort</c:v>
                      </c:pt>
                      <c:pt idx="2">
                        <c:v>Fall 2014 Cohort</c:v>
                      </c:pt>
                      <c:pt idx="3">
                        <c:v>Fall 2015 Cohort</c:v>
                      </c:pt>
                      <c:pt idx="4">
                        <c:v>Fall 2016 Cohort</c:v>
                      </c:pt>
                      <c:pt idx="5">
                        <c:v>Fall 2017 Cohort</c:v>
                      </c:pt>
                      <c:pt idx="6">
                        <c:v>Fall 2018 Cohort</c:v>
                      </c:pt>
                      <c:pt idx="7">
                        <c:v>Fall 2019 Cohort</c:v>
                      </c:pt>
                      <c:pt idx="8">
                        <c:v>Fall 2020 Cohort</c:v>
                      </c:pt>
                    </c:strCache>
                  </c:strRef>
                </c:cat>
                <c:val>
                  <c:numRef>
                    <c:extLst xmlns:c15="http://schemas.microsoft.com/office/drawing/2012/chart">
                      <c:ext xmlns:c15="http://schemas.microsoft.com/office/drawing/2012/chart" uri="{02D57815-91ED-43cb-92C2-25804820EDAC}">
                        <c15:formulaRef>
                          <c15:sqref>'CH Earned'!$F$3:$F$11</c15:sqref>
                        </c15:formulaRef>
                      </c:ext>
                    </c:extLst>
                    <c:numCache>
                      <c:formatCode>0%</c:formatCode>
                      <c:ptCount val="9"/>
                      <c:pt idx="0">
                        <c:v>0.41535722579146994</c:v>
                      </c:pt>
                      <c:pt idx="1">
                        <c:v>0.4422714504142517</c:v>
                      </c:pt>
                      <c:pt idx="2">
                        <c:v>0.45248048536865082</c:v>
                      </c:pt>
                      <c:pt idx="3">
                        <c:v>0.46170245755484923</c:v>
                      </c:pt>
                      <c:pt idx="4">
                        <c:v>0.47984405458089668</c:v>
                      </c:pt>
                      <c:pt idx="5">
                        <c:v>0.4712056291520893</c:v>
                      </c:pt>
                      <c:pt idx="6">
                        <c:v>0.49709520610204322</c:v>
                      </c:pt>
                      <c:pt idx="7">
                        <c:v>0.49746130538039474</c:v>
                      </c:pt>
                      <c:pt idx="8">
                        <c:v>0.51509035437690687</c:v>
                      </c:pt>
                    </c:numCache>
                  </c:numRef>
                </c:val>
                <c:smooth val="0"/>
                <c:extLst xmlns:c15="http://schemas.microsoft.com/office/drawing/2012/chart">
                  <c:ext xmlns:c16="http://schemas.microsoft.com/office/drawing/2014/chart" uri="{C3380CC4-5D6E-409C-BE32-E72D297353CC}">
                    <c16:uniqueId val="{00000004-46A2-4CCA-833A-BF36C97CF90D}"/>
                  </c:ext>
                </c:extLst>
              </c15:ser>
            </c15:filteredLineSeries>
          </c:ext>
        </c:extLst>
      </c:lineChart>
      <c:catAx>
        <c:axId val="176124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5789168"/>
        <c:crosses val="autoZero"/>
        <c:auto val="1"/>
        <c:lblAlgn val="ctr"/>
        <c:lblOffset val="100"/>
        <c:noMultiLvlLbl val="0"/>
      </c:catAx>
      <c:valAx>
        <c:axId val="1905789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1249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Annual Degrees,</a:t>
            </a:r>
            <a:r>
              <a:rPr lang="en-US" baseline="0"/>
              <a:t> Diplomas and Certificates Awarded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Awards!$C$1:$C$2</c:f>
              <c:strCache>
                <c:ptCount val="2"/>
                <c:pt idx="0">
                  <c:v>Graduates with Associate Degree or Diploma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Awards!$A$3:$A$11</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Awards!$C$3:$C$11</c:f>
              <c:numCache>
                <c:formatCode>#,##0</c:formatCode>
                <c:ptCount val="9"/>
                <c:pt idx="0">
                  <c:v>17714</c:v>
                </c:pt>
                <c:pt idx="1">
                  <c:v>17842</c:v>
                </c:pt>
                <c:pt idx="2">
                  <c:v>18615</c:v>
                </c:pt>
                <c:pt idx="3">
                  <c:v>18077</c:v>
                </c:pt>
                <c:pt idx="4">
                  <c:v>17818</c:v>
                </c:pt>
                <c:pt idx="5">
                  <c:v>17655</c:v>
                </c:pt>
                <c:pt idx="6">
                  <c:v>17364</c:v>
                </c:pt>
                <c:pt idx="7">
                  <c:v>18399</c:v>
                </c:pt>
                <c:pt idx="8" formatCode="###,###,###,##0">
                  <c:v>17721</c:v>
                </c:pt>
              </c:numCache>
            </c:numRef>
          </c:val>
          <c:extLst>
            <c:ext xmlns:c16="http://schemas.microsoft.com/office/drawing/2014/chart" uri="{C3380CC4-5D6E-409C-BE32-E72D297353CC}">
              <c16:uniqueId val="{00000000-8248-436D-8AD7-46C8C534265B}"/>
            </c:ext>
          </c:extLst>
        </c:ser>
        <c:ser>
          <c:idx val="2"/>
          <c:order val="2"/>
          <c:tx>
            <c:strRef>
              <c:f>Awards!$D$1:$D$2</c:f>
              <c:strCache>
                <c:ptCount val="2"/>
                <c:pt idx="0">
                  <c:v>Graduates with Certificate or CSC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Awards!$A$3:$A$11</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Awards!$D$3:$D$11</c:f>
              <c:numCache>
                <c:formatCode>#,##0</c:formatCode>
                <c:ptCount val="9"/>
                <c:pt idx="0">
                  <c:v>5168</c:v>
                </c:pt>
                <c:pt idx="1">
                  <c:v>5348</c:v>
                </c:pt>
                <c:pt idx="2">
                  <c:v>5504</c:v>
                </c:pt>
                <c:pt idx="3">
                  <c:v>5640</c:v>
                </c:pt>
                <c:pt idx="4">
                  <c:v>5838</c:v>
                </c:pt>
                <c:pt idx="5">
                  <c:v>5805</c:v>
                </c:pt>
                <c:pt idx="6">
                  <c:v>5361</c:v>
                </c:pt>
                <c:pt idx="7">
                  <c:v>4806</c:v>
                </c:pt>
                <c:pt idx="8" formatCode="###,###,###,##0">
                  <c:v>5524</c:v>
                </c:pt>
              </c:numCache>
            </c:numRef>
          </c:val>
          <c:extLst>
            <c:ext xmlns:c16="http://schemas.microsoft.com/office/drawing/2014/chart" uri="{C3380CC4-5D6E-409C-BE32-E72D297353CC}">
              <c16:uniqueId val="{00000001-8248-436D-8AD7-46C8C534265B}"/>
            </c:ext>
          </c:extLst>
        </c:ser>
        <c:dLbls>
          <c:dLblPos val="ctr"/>
          <c:showLegendKey val="0"/>
          <c:showVal val="1"/>
          <c:showCatName val="0"/>
          <c:showSerName val="0"/>
          <c:showPercent val="0"/>
          <c:showBubbleSize val="0"/>
        </c:dLbls>
        <c:gapWidth val="150"/>
        <c:overlap val="100"/>
        <c:axId val="1250161168"/>
        <c:axId val="1250160688"/>
        <c:extLst>
          <c:ext xmlns:c15="http://schemas.microsoft.com/office/drawing/2012/chart" uri="{02D57815-91ED-43cb-92C2-25804820EDAC}">
            <c15:filteredBarSeries>
              <c15:ser>
                <c:idx val="0"/>
                <c:order val="0"/>
                <c:tx>
                  <c:strRef>
                    <c:extLst>
                      <c:ext uri="{02D57815-91ED-43cb-92C2-25804820EDAC}">
                        <c15:formulaRef>
                          <c15:sqref>Awards!$B$1:$B$2</c15:sqref>
                        </c15:formulaRef>
                      </c:ext>
                    </c:extLst>
                    <c:strCache>
                      <c:ptCount val="2"/>
                      <c:pt idx="0">
                        <c:v>Graduates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Awards!$A$3:$A$11</c15:sqref>
                        </c15:formulaRef>
                      </c:ext>
                    </c:extLst>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extLst>
                      <c:ext uri="{02D57815-91ED-43cb-92C2-25804820EDAC}">
                        <c15:formulaRef>
                          <c15:sqref>Awards!$B$3:$B$11</c15:sqref>
                        </c15:formulaRef>
                      </c:ext>
                    </c:extLst>
                    <c:numCache>
                      <c:formatCode>#,##0</c:formatCode>
                      <c:ptCount val="9"/>
                      <c:pt idx="0">
                        <c:v>22882</c:v>
                      </c:pt>
                      <c:pt idx="1">
                        <c:v>23190</c:v>
                      </c:pt>
                      <c:pt idx="2">
                        <c:v>24119</c:v>
                      </c:pt>
                      <c:pt idx="3">
                        <c:v>23717</c:v>
                      </c:pt>
                      <c:pt idx="4">
                        <c:v>23656</c:v>
                      </c:pt>
                      <c:pt idx="5">
                        <c:v>23460</c:v>
                      </c:pt>
                      <c:pt idx="6">
                        <c:v>22725</c:v>
                      </c:pt>
                      <c:pt idx="7">
                        <c:v>23205</c:v>
                      </c:pt>
                      <c:pt idx="8" formatCode="###,###,###,##0">
                        <c:v>23245</c:v>
                      </c:pt>
                    </c:numCache>
                  </c:numRef>
                </c:val>
                <c:extLst>
                  <c:ext xmlns:c16="http://schemas.microsoft.com/office/drawing/2014/chart" uri="{C3380CC4-5D6E-409C-BE32-E72D297353CC}">
                    <c16:uniqueId val="{00000002-8248-436D-8AD7-46C8C534265B}"/>
                  </c:ext>
                </c:extLst>
              </c15:ser>
            </c15:filteredBarSeries>
          </c:ext>
        </c:extLst>
      </c:barChart>
      <c:catAx>
        <c:axId val="125016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0160688"/>
        <c:crosses val="autoZero"/>
        <c:auto val="1"/>
        <c:lblAlgn val="ctr"/>
        <c:lblOffset val="100"/>
        <c:noMultiLvlLbl val="0"/>
      </c:catAx>
      <c:valAx>
        <c:axId val="1250160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016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Transfers with</a:t>
            </a:r>
            <a:r>
              <a:rPr lang="en-US" baseline="0"/>
              <a:t> 16 or more Credit Hours</a:t>
            </a:r>
          </a:p>
          <a:p>
            <a:pPr>
              <a:defRPr/>
            </a:pPr>
            <a:r>
              <a:rPr lang="en-US" baseline="0"/>
              <a:t>With or Without Associates Degree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'Transfer data'!$C$1:$C$1</c:f>
              <c:strCache>
                <c:ptCount val="1"/>
                <c:pt idx="0">
                  <c:v>Transferred with 16 + credits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'Transfer data'!$A$2:$A$10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'Transfer data'!$C$2:$C$10</c:f>
              <c:numCache>
                <c:formatCode>#,##0</c:formatCode>
                <c:ptCount val="9"/>
                <c:pt idx="0">
                  <c:v>14316</c:v>
                </c:pt>
                <c:pt idx="1">
                  <c:v>14593</c:v>
                </c:pt>
                <c:pt idx="2">
                  <c:v>14710</c:v>
                </c:pt>
                <c:pt idx="3">
                  <c:v>15709</c:v>
                </c:pt>
                <c:pt idx="4">
                  <c:v>15637</c:v>
                </c:pt>
                <c:pt idx="5">
                  <c:v>15912</c:v>
                </c:pt>
                <c:pt idx="6">
                  <c:v>15829</c:v>
                </c:pt>
                <c:pt idx="7">
                  <c:v>15499</c:v>
                </c:pt>
                <c:pt idx="8" formatCode="###,###,###,##0">
                  <c:v>15845</c:v>
                </c:pt>
              </c:numCache>
            </c:numRef>
          </c:val>
          <c:extLst>
            <c:ext xmlns:c16="http://schemas.microsoft.com/office/drawing/2014/chart" uri="{C3380CC4-5D6E-409C-BE32-E72D297353CC}">
              <c16:uniqueId val="{00000000-2714-4262-B5F0-898FB608EC80}"/>
            </c:ext>
          </c:extLst>
        </c:ser>
        <c:ser>
          <c:idx val="3"/>
          <c:order val="3"/>
          <c:tx>
            <c:strRef>
              <c:f>'Transfer data'!$E$1:$E$1</c:f>
              <c:strCache>
                <c:ptCount val="1"/>
                <c:pt idx="0">
                  <c:v>Transferred without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'Transfer data'!$A$2:$A$10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'Transfer data'!$E$2:$E$10</c:f>
              <c:numCache>
                <c:formatCode>#,##0</c:formatCode>
                <c:ptCount val="9"/>
                <c:pt idx="0">
                  <c:v>9163</c:v>
                </c:pt>
                <c:pt idx="1">
                  <c:v>9300</c:v>
                </c:pt>
                <c:pt idx="2">
                  <c:v>9387</c:v>
                </c:pt>
                <c:pt idx="3">
                  <c:v>9707</c:v>
                </c:pt>
                <c:pt idx="4">
                  <c:v>9702</c:v>
                </c:pt>
                <c:pt idx="5">
                  <c:v>9920</c:v>
                </c:pt>
                <c:pt idx="6">
                  <c:v>9969</c:v>
                </c:pt>
                <c:pt idx="7">
                  <c:v>9475</c:v>
                </c:pt>
                <c:pt idx="8" formatCode="###,###,###,##0">
                  <c:v>9805</c:v>
                </c:pt>
              </c:numCache>
            </c:numRef>
          </c:val>
          <c:extLst>
            <c:ext xmlns:c16="http://schemas.microsoft.com/office/drawing/2014/chart" uri="{C3380CC4-5D6E-409C-BE32-E72D297353CC}">
              <c16:uniqueId val="{00000001-2714-4262-B5F0-898FB608EC80}"/>
            </c:ext>
          </c:extLst>
        </c:ser>
        <c:dLbls>
          <c:dLblPos val="ctr"/>
          <c:showLegendKey val="0"/>
          <c:showVal val="1"/>
          <c:showCatName val="0"/>
          <c:showSerName val="0"/>
          <c:showPercent val="0"/>
          <c:showBubbleSize val="0"/>
        </c:dLbls>
        <c:gapWidth val="150"/>
        <c:overlap val="100"/>
        <c:axId val="1250805312"/>
        <c:axId val="1250804832"/>
        <c:extLst>
          <c:ext xmlns:c15="http://schemas.microsoft.com/office/drawing/2012/chart" uri="{02D57815-91ED-43cb-92C2-25804820EDAC}">
            <c15:filteredBarSeries>
              <c15:ser>
                <c:idx val="0"/>
                <c:order val="0"/>
                <c:tx>
                  <c:strRef>
                    <c:extLst>
                      <c:ext uri="{02D57815-91ED-43cb-92C2-25804820EDAC}">
                        <c15:formulaRef>
                          <c15:sqref>'Transfer data'!$B$1:$B$1</c15:sqref>
                        </c15:formulaRef>
                      </c:ext>
                    </c:extLst>
                    <c:strCache>
                      <c:ptCount val="1"/>
                      <c:pt idx="0">
                        <c:v>Transferred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'Transfer data'!$A$2:$A$10</c15:sqref>
                        </c15:formulaRef>
                      </c:ext>
                    </c:extLst>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extLst>
                      <c:ext uri="{02D57815-91ED-43cb-92C2-25804820EDAC}">
                        <c15:formulaRef>
                          <c15:sqref>'Transfer data'!$B$2:$B$10</c15:sqref>
                        </c15:formulaRef>
                      </c:ext>
                    </c:extLst>
                    <c:numCache>
                      <c:formatCode>#,##0</c:formatCode>
                      <c:ptCount val="9"/>
                      <c:pt idx="0">
                        <c:v>22011</c:v>
                      </c:pt>
                      <c:pt idx="1">
                        <c:v>22522</c:v>
                      </c:pt>
                      <c:pt idx="2">
                        <c:v>22587</c:v>
                      </c:pt>
                      <c:pt idx="3">
                        <c:v>24365</c:v>
                      </c:pt>
                      <c:pt idx="4">
                        <c:v>24842</c:v>
                      </c:pt>
                      <c:pt idx="5">
                        <c:v>25648</c:v>
                      </c:pt>
                      <c:pt idx="6">
                        <c:v>26230</c:v>
                      </c:pt>
                      <c:pt idx="7">
                        <c:v>25196</c:v>
                      </c:pt>
                      <c:pt idx="8" formatCode="###,###,###,##0">
                        <c:v>26407</c:v>
                      </c:pt>
                    </c:numCache>
                  </c:numRef>
                </c:val>
                <c:extLst>
                  <c:ext xmlns:c16="http://schemas.microsoft.com/office/drawing/2014/chart" uri="{C3380CC4-5D6E-409C-BE32-E72D297353CC}">
                    <c16:uniqueId val="{00000002-2714-4262-B5F0-898FB608EC8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'Transfer data'!$D$1:$D$1</c15:sqref>
                        </c15:formulaRef>
                      </c:ext>
                    </c:extLst>
                    <c:strCache>
                      <c:ptCount val="1"/>
                      <c:pt idx="0">
                        <c:v>Transfer 16 ALL,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'Transfer data'!$A$2:$A$10</c15:sqref>
                        </c15:formulaRef>
                      </c:ext>
                    </c:extLst>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extLst xmlns:c15="http://schemas.microsoft.com/office/drawing/2012/chart">
                      <c:ext xmlns:c15="http://schemas.microsoft.com/office/drawing/2012/chart" uri="{02D57815-91ED-43cb-92C2-25804820EDAC}">
                        <c15:formulaRef>
                          <c15:sqref>'Transfer data'!$D$2:$D$10</c15:sqref>
                        </c15:formulaRef>
                      </c:ext>
                    </c:extLst>
                    <c:numCache>
                      <c:formatCode>0.00%</c:formatCode>
                      <c:ptCount val="9"/>
                      <c:pt idx="0">
                        <c:v>0.65040207169142705</c:v>
                      </c:pt>
                      <c:pt idx="1">
                        <c:v>0.64794423230618947</c:v>
                      </c:pt>
                      <c:pt idx="2">
                        <c:v>0.65125957409129143</c:v>
                      </c:pt>
                      <c:pt idx="3">
                        <c:v>0.64473630207264521</c:v>
                      </c:pt>
                      <c:pt idx="4">
                        <c:v>0.62945817567023588</c:v>
                      </c:pt>
                      <c:pt idx="5">
                        <c:v>0.62039925140361818</c:v>
                      </c:pt>
                      <c:pt idx="6">
                        <c:v>0.60346930995043846</c:v>
                      </c:pt>
                      <c:pt idx="7">
                        <c:v>0.6151373233846642</c:v>
                      </c:pt>
                      <c:pt idx="8">
                        <c:v>0.60003029499753857</c:v>
                      </c:pt>
                    </c:numCache>
                  </c:numRef>
                </c:val>
                <c:extLst xmlns:c15="http://schemas.microsoft.com/office/drawing/2012/chart">
                  <c:ext xmlns:c16="http://schemas.microsoft.com/office/drawing/2014/chart" uri="{C3380CC4-5D6E-409C-BE32-E72D297353CC}">
                    <c16:uniqueId val="{00000003-2714-4262-B5F0-898FB608EC8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'Transfer data'!$F$1:$F$1</c15:sqref>
                        </c15:formulaRef>
                      </c:ext>
                    </c:extLst>
                    <c:strCache>
                      <c:ptCount val="1"/>
                      <c:pt idx="0">
                        <c:v>Transfer 16,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'Transfer data'!$A$2:$A$10</c15:sqref>
                        </c15:formulaRef>
                      </c:ext>
                    </c:extLst>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extLst xmlns:c15="http://schemas.microsoft.com/office/drawing/2012/chart">
                      <c:ext xmlns:c15="http://schemas.microsoft.com/office/drawing/2012/chart" uri="{02D57815-91ED-43cb-92C2-25804820EDAC}">
                        <c15:formulaRef>
                          <c15:sqref>'Transfer data'!$F$2:$F$10</c15:sqref>
                        </c15:formulaRef>
                      </c:ext>
                    </c:extLst>
                    <c:numCache>
                      <c:formatCode>0.00%</c:formatCode>
                      <c:ptCount val="9"/>
                      <c:pt idx="0">
                        <c:v>0.64005308745459621</c:v>
                      </c:pt>
                      <c:pt idx="1">
                        <c:v>0.63729185225793183</c:v>
                      </c:pt>
                      <c:pt idx="2">
                        <c:v>0.63813732154996605</c:v>
                      </c:pt>
                      <c:pt idx="3">
                        <c:v>0.61792602966452348</c:v>
                      </c:pt>
                      <c:pt idx="4">
                        <c:v>0.62045149325318161</c:v>
                      </c:pt>
                      <c:pt idx="5">
                        <c:v>0.62342885872297638</c:v>
                      </c:pt>
                      <c:pt idx="6">
                        <c:v>0.6297934171457451</c:v>
                      </c:pt>
                      <c:pt idx="7">
                        <c:v>0.61132976321052968</c:v>
                      </c:pt>
                      <c:pt idx="8">
                        <c:v>0.61880719469864309</c:v>
                      </c:pt>
                    </c:numCache>
                  </c:numRef>
                </c:val>
                <c:extLst xmlns:c15="http://schemas.microsoft.com/office/drawing/2012/chart">
                  <c:ext xmlns:c16="http://schemas.microsoft.com/office/drawing/2014/chart" uri="{C3380CC4-5D6E-409C-BE32-E72D297353CC}">
                    <c16:uniqueId val="{00000004-2714-4262-B5F0-898FB608EC8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'Transfer data'!$G$1:$G$1</c15:sqref>
                        </c15:formulaRef>
                      </c:ext>
                    </c:extLst>
                    <c:strCache>
                      <c:ptCount val="1"/>
                      <c:pt idx="0">
                        <c:v>Transferred with associate degree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'Transfer data'!$A$2:$A$10</c15:sqref>
                        </c15:formulaRef>
                      </c:ext>
                    </c:extLst>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extLst xmlns:c15="http://schemas.microsoft.com/office/drawing/2012/chart">
                      <c:ext xmlns:c15="http://schemas.microsoft.com/office/drawing/2012/chart" uri="{02D57815-91ED-43cb-92C2-25804820EDAC}">
                        <c15:formulaRef>
                          <c15:sqref>'Transfer data'!$G$2:$G$10</c15:sqref>
                        </c15:formulaRef>
                      </c:ext>
                    </c:extLst>
                    <c:numCache>
                      <c:formatCode>#,##0</c:formatCode>
                      <c:ptCount val="9"/>
                      <c:pt idx="0">
                        <c:v>5153</c:v>
                      </c:pt>
                      <c:pt idx="1">
                        <c:v>5293</c:v>
                      </c:pt>
                      <c:pt idx="2">
                        <c:v>5323</c:v>
                      </c:pt>
                      <c:pt idx="3">
                        <c:v>6002</c:v>
                      </c:pt>
                      <c:pt idx="4">
                        <c:v>5935</c:v>
                      </c:pt>
                      <c:pt idx="5">
                        <c:v>5992</c:v>
                      </c:pt>
                      <c:pt idx="6">
                        <c:v>5860</c:v>
                      </c:pt>
                      <c:pt idx="7">
                        <c:v>6024</c:v>
                      </c:pt>
                      <c:pt idx="8" formatCode="###,###,###,##0">
                        <c:v>6040</c:v>
                      </c:pt>
                    </c:numCache>
                  </c:numRef>
                </c:val>
                <c:extLst xmlns:c15="http://schemas.microsoft.com/office/drawing/2012/chart">
                  <c:ext xmlns:c16="http://schemas.microsoft.com/office/drawing/2014/chart" uri="{C3380CC4-5D6E-409C-BE32-E72D297353CC}">
                    <c16:uniqueId val="{00000005-2714-4262-B5F0-898FB608EC80}"/>
                  </c:ext>
                </c:extLst>
              </c15:ser>
            </c15:filteredBarSeries>
          </c:ext>
        </c:extLst>
      </c:barChart>
      <c:catAx>
        <c:axId val="125080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0804832"/>
        <c:crosses val="autoZero"/>
        <c:auto val="1"/>
        <c:lblAlgn val="ctr"/>
        <c:lblOffset val="100"/>
        <c:noMultiLvlLbl val="0"/>
      </c:catAx>
      <c:valAx>
        <c:axId val="1250804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080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Earned Bachelors Within</a:t>
            </a:r>
            <a:r>
              <a:rPr lang="en-US" baseline="0"/>
              <a:t> Six Years of VCCS Entry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'Transfer data'!$I$1</c:f>
              <c:strCache>
                <c:ptCount val="1"/>
                <c:pt idx="0">
                  <c:v>Graduated from university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'Transfer data'!$A$2:$A$10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'Transfer data'!$I$2:$I$10</c:f>
              <c:numCache>
                <c:formatCode>#,##0</c:formatCode>
                <c:ptCount val="9"/>
                <c:pt idx="0">
                  <c:v>26435</c:v>
                </c:pt>
                <c:pt idx="1">
                  <c:v>28219</c:v>
                </c:pt>
                <c:pt idx="2">
                  <c:v>29261</c:v>
                </c:pt>
                <c:pt idx="3">
                  <c:v>29616</c:v>
                </c:pt>
                <c:pt idx="4">
                  <c:v>28836</c:v>
                </c:pt>
                <c:pt idx="5">
                  <c:v>29949</c:v>
                </c:pt>
                <c:pt idx="6">
                  <c:v>29792</c:v>
                </c:pt>
                <c:pt idx="7">
                  <c:v>31427</c:v>
                </c:pt>
                <c:pt idx="8" formatCode="###,###,###,##0">
                  <c:v>30895</c:v>
                </c:pt>
              </c:numCache>
            </c:numRef>
          </c:val>
          <c:extLst>
            <c:ext xmlns:c16="http://schemas.microsoft.com/office/drawing/2014/chart" uri="{C3380CC4-5D6E-409C-BE32-E72D297353CC}">
              <c16:uniqueId val="{00000000-16DB-4041-B107-4D3D89AFE959}"/>
            </c:ext>
          </c:extLst>
        </c:ser>
        <c:dLbls>
          <c:showLegendKey val="0"/>
          <c:showVal val="0"/>
          <c:showCatName val="0"/>
          <c:showSerName val="0"/>
          <c:showPercent val="0"/>
          <c:showBubbleSize val="0"/>
        </c:dLbls>
        <c:gapWidth val="219"/>
        <c:overlap val="-27"/>
        <c:axId val="1964293552"/>
        <c:axId val="1964288272"/>
      </c:barChart>
      <c:catAx>
        <c:axId val="196429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4288272"/>
        <c:crosses val="autoZero"/>
        <c:auto val="1"/>
        <c:lblAlgn val="ctr"/>
        <c:lblOffset val="100"/>
        <c:noMultiLvlLbl val="0"/>
      </c:catAx>
      <c:valAx>
        <c:axId val="196428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429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6C3B0-D6D2-4CCE-BC02-2E4E117BA43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1E2BE68-CC51-4183-9DD0-D3D32C3B7174}">
      <dgm:prSet/>
      <dgm:spPr/>
      <dgm:t>
        <a:bodyPr/>
        <a:lstStyle/>
        <a:p>
          <a:pPr>
            <a:lnSpc>
              <a:spcPct val="100000"/>
            </a:lnSpc>
            <a:defRPr cap="all"/>
          </a:pPr>
          <a:r>
            <a:rPr lang="en-US"/>
            <a:t>Successful completion of college-level math and English courses</a:t>
          </a:r>
        </a:p>
      </dgm:t>
    </dgm:pt>
    <dgm:pt modelId="{280FA33E-E5A8-4701-B9A6-87BE528DB9EA}" type="parTrans" cxnId="{DD9AF0C3-7616-45C3-B70F-8FA2F45ACB6E}">
      <dgm:prSet/>
      <dgm:spPr/>
      <dgm:t>
        <a:bodyPr/>
        <a:lstStyle/>
        <a:p>
          <a:endParaRPr lang="en-US"/>
        </a:p>
      </dgm:t>
    </dgm:pt>
    <dgm:pt modelId="{53164EEA-87CC-4AB3-816F-27C382E9581C}" type="sibTrans" cxnId="{DD9AF0C3-7616-45C3-B70F-8FA2F45ACB6E}">
      <dgm:prSet/>
      <dgm:spPr/>
      <dgm:t>
        <a:bodyPr/>
        <a:lstStyle/>
        <a:p>
          <a:endParaRPr lang="en-US"/>
        </a:p>
      </dgm:t>
    </dgm:pt>
    <dgm:pt modelId="{73A837F8-994E-4FD1-8142-1A879C018E0C}">
      <dgm:prSet/>
      <dgm:spPr/>
      <dgm:t>
        <a:bodyPr/>
        <a:lstStyle/>
        <a:p>
          <a:pPr>
            <a:lnSpc>
              <a:spcPct val="100000"/>
            </a:lnSpc>
            <a:defRPr cap="all"/>
          </a:pPr>
          <a:r>
            <a:rPr lang="en-US"/>
            <a:t>Student retention and progression</a:t>
          </a:r>
        </a:p>
      </dgm:t>
    </dgm:pt>
    <dgm:pt modelId="{A504A790-1748-4DEB-9035-5BEA43FDB7DF}" type="parTrans" cxnId="{D21B1FAD-6C95-462A-9BE9-87FB470A5BE0}">
      <dgm:prSet/>
      <dgm:spPr/>
      <dgm:t>
        <a:bodyPr/>
        <a:lstStyle/>
        <a:p>
          <a:endParaRPr lang="en-US"/>
        </a:p>
      </dgm:t>
    </dgm:pt>
    <dgm:pt modelId="{D7C74016-A905-4618-840F-7ABBF427FECD}" type="sibTrans" cxnId="{D21B1FAD-6C95-462A-9BE9-87FB470A5BE0}">
      <dgm:prSet/>
      <dgm:spPr/>
      <dgm:t>
        <a:bodyPr/>
        <a:lstStyle/>
        <a:p>
          <a:endParaRPr lang="en-US"/>
        </a:p>
      </dgm:t>
    </dgm:pt>
    <dgm:pt modelId="{91B06325-872E-487C-BFFC-C1938EC5D1E6}">
      <dgm:prSet/>
      <dgm:spPr/>
      <dgm:t>
        <a:bodyPr/>
        <a:lstStyle/>
        <a:p>
          <a:pPr>
            <a:lnSpc>
              <a:spcPct val="100000"/>
            </a:lnSpc>
            <a:defRPr cap="all"/>
          </a:pPr>
          <a:r>
            <a:rPr lang="en-US"/>
            <a:t>Completions and Transfers</a:t>
          </a:r>
        </a:p>
      </dgm:t>
    </dgm:pt>
    <dgm:pt modelId="{DE696C2C-8DE0-473D-AE41-4D4C39569E99}" type="parTrans" cxnId="{A6AEBB0F-C28D-48CE-BDE8-B845BD60730D}">
      <dgm:prSet/>
      <dgm:spPr/>
      <dgm:t>
        <a:bodyPr/>
        <a:lstStyle/>
        <a:p>
          <a:endParaRPr lang="en-US"/>
        </a:p>
      </dgm:t>
    </dgm:pt>
    <dgm:pt modelId="{01068DB7-1B2B-4FDC-976F-5071DDBC3F5F}" type="sibTrans" cxnId="{A6AEBB0F-C28D-48CE-BDE8-B845BD60730D}">
      <dgm:prSet/>
      <dgm:spPr/>
      <dgm:t>
        <a:bodyPr/>
        <a:lstStyle/>
        <a:p>
          <a:endParaRPr lang="en-US"/>
        </a:p>
      </dgm:t>
    </dgm:pt>
    <dgm:pt modelId="{1C838DF1-DF38-49C8-A3ED-919BA4681DDF}" type="pres">
      <dgm:prSet presAssocID="{D206C3B0-D6D2-4CCE-BC02-2E4E117BA438}" presName="root" presStyleCnt="0">
        <dgm:presLayoutVars>
          <dgm:dir/>
          <dgm:resizeHandles val="exact"/>
        </dgm:presLayoutVars>
      </dgm:prSet>
      <dgm:spPr/>
    </dgm:pt>
    <dgm:pt modelId="{F5CD1419-F626-49CF-AFA4-45422BDA99D8}" type="pres">
      <dgm:prSet presAssocID="{11E2BE68-CC51-4183-9DD0-D3D32C3B7174}" presName="compNode" presStyleCnt="0"/>
      <dgm:spPr/>
    </dgm:pt>
    <dgm:pt modelId="{F6EDAFD3-56CB-44E6-BE3A-86346C727FB4}" type="pres">
      <dgm:prSet presAssocID="{11E2BE68-CC51-4183-9DD0-D3D32C3B7174}" presName="iconBgRect" presStyleLbl="bgShp" presStyleIdx="0" presStyleCnt="3"/>
      <dgm:spPr/>
    </dgm:pt>
    <dgm:pt modelId="{D8DD0376-6F4F-4EF4-BEBF-864C4277CD83}" type="pres">
      <dgm:prSet presAssocID="{11E2BE68-CC51-4183-9DD0-D3D32C3B71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B2662FFB-DBBC-46E1-B1D6-EF450D2EAC4D}" type="pres">
      <dgm:prSet presAssocID="{11E2BE68-CC51-4183-9DD0-D3D32C3B7174}" presName="spaceRect" presStyleCnt="0"/>
      <dgm:spPr/>
    </dgm:pt>
    <dgm:pt modelId="{74F835EB-7EA3-4A0C-9947-3F829BCBAD9C}" type="pres">
      <dgm:prSet presAssocID="{11E2BE68-CC51-4183-9DD0-D3D32C3B7174}" presName="textRect" presStyleLbl="revTx" presStyleIdx="0" presStyleCnt="3">
        <dgm:presLayoutVars>
          <dgm:chMax val="1"/>
          <dgm:chPref val="1"/>
        </dgm:presLayoutVars>
      </dgm:prSet>
      <dgm:spPr/>
    </dgm:pt>
    <dgm:pt modelId="{305D0CA7-1504-4459-B6AC-3B99212C78FA}" type="pres">
      <dgm:prSet presAssocID="{53164EEA-87CC-4AB3-816F-27C382E9581C}" presName="sibTrans" presStyleCnt="0"/>
      <dgm:spPr/>
    </dgm:pt>
    <dgm:pt modelId="{EC318261-081A-461E-B650-501930FE1390}" type="pres">
      <dgm:prSet presAssocID="{73A837F8-994E-4FD1-8142-1A879C018E0C}" presName="compNode" presStyleCnt="0"/>
      <dgm:spPr/>
    </dgm:pt>
    <dgm:pt modelId="{45A5521B-CDC5-4553-B676-736DE0B5E4B1}" type="pres">
      <dgm:prSet presAssocID="{73A837F8-994E-4FD1-8142-1A879C018E0C}" presName="iconBgRect" presStyleLbl="bgShp" presStyleIdx="1" presStyleCnt="3"/>
      <dgm:spPr/>
    </dgm:pt>
    <dgm:pt modelId="{CA81E92A-698F-49ED-9255-D40CFA392606}" type="pres">
      <dgm:prSet presAssocID="{73A837F8-994E-4FD1-8142-1A879C018E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C7D93462-1C86-4F6A-BD65-51C309BAE48D}" type="pres">
      <dgm:prSet presAssocID="{73A837F8-994E-4FD1-8142-1A879C018E0C}" presName="spaceRect" presStyleCnt="0"/>
      <dgm:spPr/>
    </dgm:pt>
    <dgm:pt modelId="{9023F116-CCB9-44A1-A1CE-E9ED02D9C7D9}" type="pres">
      <dgm:prSet presAssocID="{73A837F8-994E-4FD1-8142-1A879C018E0C}" presName="textRect" presStyleLbl="revTx" presStyleIdx="1" presStyleCnt="3">
        <dgm:presLayoutVars>
          <dgm:chMax val="1"/>
          <dgm:chPref val="1"/>
        </dgm:presLayoutVars>
      </dgm:prSet>
      <dgm:spPr/>
    </dgm:pt>
    <dgm:pt modelId="{AD8DE6F9-135D-46EB-A1B1-A61E3F6B6A7A}" type="pres">
      <dgm:prSet presAssocID="{D7C74016-A905-4618-840F-7ABBF427FECD}" presName="sibTrans" presStyleCnt="0"/>
      <dgm:spPr/>
    </dgm:pt>
    <dgm:pt modelId="{A7B45869-4EC4-418C-B223-6C3D2A895345}" type="pres">
      <dgm:prSet presAssocID="{91B06325-872E-487C-BFFC-C1938EC5D1E6}" presName="compNode" presStyleCnt="0"/>
      <dgm:spPr/>
    </dgm:pt>
    <dgm:pt modelId="{B319796E-BC60-439F-AB9B-6DA328C186E4}" type="pres">
      <dgm:prSet presAssocID="{91B06325-872E-487C-BFFC-C1938EC5D1E6}" presName="iconBgRect" presStyleLbl="bgShp" presStyleIdx="2" presStyleCnt="3"/>
      <dgm:spPr/>
    </dgm:pt>
    <dgm:pt modelId="{E65446C5-020E-4AD7-B86B-FADABF0CB0FE}" type="pres">
      <dgm:prSet presAssocID="{91B06325-872E-487C-BFFC-C1938EC5D1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0C5EEC1-E10F-4B4C-B09B-9D4B90A71216}" type="pres">
      <dgm:prSet presAssocID="{91B06325-872E-487C-BFFC-C1938EC5D1E6}" presName="spaceRect" presStyleCnt="0"/>
      <dgm:spPr/>
    </dgm:pt>
    <dgm:pt modelId="{6025A878-2EC1-4AA1-98D6-28A978688AE3}" type="pres">
      <dgm:prSet presAssocID="{91B06325-872E-487C-BFFC-C1938EC5D1E6}" presName="textRect" presStyleLbl="revTx" presStyleIdx="2" presStyleCnt="3">
        <dgm:presLayoutVars>
          <dgm:chMax val="1"/>
          <dgm:chPref val="1"/>
        </dgm:presLayoutVars>
      </dgm:prSet>
      <dgm:spPr/>
    </dgm:pt>
  </dgm:ptLst>
  <dgm:cxnLst>
    <dgm:cxn modelId="{A6AEBB0F-C28D-48CE-BDE8-B845BD60730D}" srcId="{D206C3B0-D6D2-4CCE-BC02-2E4E117BA438}" destId="{91B06325-872E-487C-BFFC-C1938EC5D1E6}" srcOrd="2" destOrd="0" parTransId="{DE696C2C-8DE0-473D-AE41-4D4C39569E99}" sibTransId="{01068DB7-1B2B-4FDC-976F-5071DDBC3F5F}"/>
    <dgm:cxn modelId="{BF941B4A-C2D2-4B8D-A373-34466A2B1AD6}" type="presOf" srcId="{73A837F8-994E-4FD1-8142-1A879C018E0C}" destId="{9023F116-CCB9-44A1-A1CE-E9ED02D9C7D9}" srcOrd="0" destOrd="0" presId="urn:microsoft.com/office/officeart/2018/5/layout/IconCircleLabelList"/>
    <dgm:cxn modelId="{FE269295-3F5C-4AEF-AF65-37CB299CF9FF}" type="presOf" srcId="{11E2BE68-CC51-4183-9DD0-D3D32C3B7174}" destId="{74F835EB-7EA3-4A0C-9947-3F829BCBAD9C}" srcOrd="0" destOrd="0" presId="urn:microsoft.com/office/officeart/2018/5/layout/IconCircleLabelList"/>
    <dgm:cxn modelId="{AAA3C79B-1BBA-465A-B56E-C5193E160279}" type="presOf" srcId="{D206C3B0-D6D2-4CCE-BC02-2E4E117BA438}" destId="{1C838DF1-DF38-49C8-A3ED-919BA4681DDF}" srcOrd="0" destOrd="0" presId="urn:microsoft.com/office/officeart/2018/5/layout/IconCircleLabelList"/>
    <dgm:cxn modelId="{D21B1FAD-6C95-462A-9BE9-87FB470A5BE0}" srcId="{D206C3B0-D6D2-4CCE-BC02-2E4E117BA438}" destId="{73A837F8-994E-4FD1-8142-1A879C018E0C}" srcOrd="1" destOrd="0" parTransId="{A504A790-1748-4DEB-9035-5BEA43FDB7DF}" sibTransId="{D7C74016-A905-4618-840F-7ABBF427FECD}"/>
    <dgm:cxn modelId="{DD9AF0C3-7616-45C3-B70F-8FA2F45ACB6E}" srcId="{D206C3B0-D6D2-4CCE-BC02-2E4E117BA438}" destId="{11E2BE68-CC51-4183-9DD0-D3D32C3B7174}" srcOrd="0" destOrd="0" parTransId="{280FA33E-E5A8-4701-B9A6-87BE528DB9EA}" sibTransId="{53164EEA-87CC-4AB3-816F-27C382E9581C}"/>
    <dgm:cxn modelId="{A81D90F0-BCAC-4CC4-92C9-C12F7CF89ACA}" type="presOf" srcId="{91B06325-872E-487C-BFFC-C1938EC5D1E6}" destId="{6025A878-2EC1-4AA1-98D6-28A978688AE3}" srcOrd="0" destOrd="0" presId="urn:microsoft.com/office/officeart/2018/5/layout/IconCircleLabelList"/>
    <dgm:cxn modelId="{A2748090-C9B3-4E00-AB51-CEA462B11B91}" type="presParOf" srcId="{1C838DF1-DF38-49C8-A3ED-919BA4681DDF}" destId="{F5CD1419-F626-49CF-AFA4-45422BDA99D8}" srcOrd="0" destOrd="0" presId="urn:microsoft.com/office/officeart/2018/5/layout/IconCircleLabelList"/>
    <dgm:cxn modelId="{1514C525-EC26-4CFD-A0B6-C951DE522035}" type="presParOf" srcId="{F5CD1419-F626-49CF-AFA4-45422BDA99D8}" destId="{F6EDAFD3-56CB-44E6-BE3A-86346C727FB4}" srcOrd="0" destOrd="0" presId="urn:microsoft.com/office/officeart/2018/5/layout/IconCircleLabelList"/>
    <dgm:cxn modelId="{DC883041-8583-43F6-8464-EFD6DA1DBDDB}" type="presParOf" srcId="{F5CD1419-F626-49CF-AFA4-45422BDA99D8}" destId="{D8DD0376-6F4F-4EF4-BEBF-864C4277CD83}" srcOrd="1" destOrd="0" presId="urn:microsoft.com/office/officeart/2018/5/layout/IconCircleLabelList"/>
    <dgm:cxn modelId="{2FB771A3-5C24-41D1-B176-F7AE7A1AF789}" type="presParOf" srcId="{F5CD1419-F626-49CF-AFA4-45422BDA99D8}" destId="{B2662FFB-DBBC-46E1-B1D6-EF450D2EAC4D}" srcOrd="2" destOrd="0" presId="urn:microsoft.com/office/officeart/2018/5/layout/IconCircleLabelList"/>
    <dgm:cxn modelId="{06328C38-45A8-445B-B75B-29BB566AFFD9}" type="presParOf" srcId="{F5CD1419-F626-49CF-AFA4-45422BDA99D8}" destId="{74F835EB-7EA3-4A0C-9947-3F829BCBAD9C}" srcOrd="3" destOrd="0" presId="urn:microsoft.com/office/officeart/2018/5/layout/IconCircleLabelList"/>
    <dgm:cxn modelId="{2F89C0D0-7CB7-4CF0-933B-C195AB28392C}" type="presParOf" srcId="{1C838DF1-DF38-49C8-A3ED-919BA4681DDF}" destId="{305D0CA7-1504-4459-B6AC-3B99212C78FA}" srcOrd="1" destOrd="0" presId="urn:microsoft.com/office/officeart/2018/5/layout/IconCircleLabelList"/>
    <dgm:cxn modelId="{B3DE6EB0-EE38-4498-B48C-FC6D17CD110A}" type="presParOf" srcId="{1C838DF1-DF38-49C8-A3ED-919BA4681DDF}" destId="{EC318261-081A-461E-B650-501930FE1390}" srcOrd="2" destOrd="0" presId="urn:microsoft.com/office/officeart/2018/5/layout/IconCircleLabelList"/>
    <dgm:cxn modelId="{EA447073-A5E4-460F-AAEB-3BFF5C643903}" type="presParOf" srcId="{EC318261-081A-461E-B650-501930FE1390}" destId="{45A5521B-CDC5-4553-B676-736DE0B5E4B1}" srcOrd="0" destOrd="0" presId="urn:microsoft.com/office/officeart/2018/5/layout/IconCircleLabelList"/>
    <dgm:cxn modelId="{99049CFA-D2E4-43A3-90E9-94D42608382E}" type="presParOf" srcId="{EC318261-081A-461E-B650-501930FE1390}" destId="{CA81E92A-698F-49ED-9255-D40CFA392606}" srcOrd="1" destOrd="0" presId="urn:microsoft.com/office/officeart/2018/5/layout/IconCircleLabelList"/>
    <dgm:cxn modelId="{99B2AE27-D76A-4D3E-8002-E02E57BA1032}" type="presParOf" srcId="{EC318261-081A-461E-B650-501930FE1390}" destId="{C7D93462-1C86-4F6A-BD65-51C309BAE48D}" srcOrd="2" destOrd="0" presId="urn:microsoft.com/office/officeart/2018/5/layout/IconCircleLabelList"/>
    <dgm:cxn modelId="{68DBED63-0703-4A14-B9E0-1F7741A7A0C2}" type="presParOf" srcId="{EC318261-081A-461E-B650-501930FE1390}" destId="{9023F116-CCB9-44A1-A1CE-E9ED02D9C7D9}" srcOrd="3" destOrd="0" presId="urn:microsoft.com/office/officeart/2018/5/layout/IconCircleLabelList"/>
    <dgm:cxn modelId="{0C7337D1-879E-4E64-B7AE-450257AF7157}" type="presParOf" srcId="{1C838DF1-DF38-49C8-A3ED-919BA4681DDF}" destId="{AD8DE6F9-135D-46EB-A1B1-A61E3F6B6A7A}" srcOrd="3" destOrd="0" presId="urn:microsoft.com/office/officeart/2018/5/layout/IconCircleLabelList"/>
    <dgm:cxn modelId="{A9084BB1-9B4F-4F90-B2EE-9CD405B515A3}" type="presParOf" srcId="{1C838DF1-DF38-49C8-A3ED-919BA4681DDF}" destId="{A7B45869-4EC4-418C-B223-6C3D2A895345}" srcOrd="4" destOrd="0" presId="urn:microsoft.com/office/officeart/2018/5/layout/IconCircleLabelList"/>
    <dgm:cxn modelId="{F954D7FD-AA25-4455-A73F-D4E71ECAF098}" type="presParOf" srcId="{A7B45869-4EC4-418C-B223-6C3D2A895345}" destId="{B319796E-BC60-439F-AB9B-6DA328C186E4}" srcOrd="0" destOrd="0" presId="urn:microsoft.com/office/officeart/2018/5/layout/IconCircleLabelList"/>
    <dgm:cxn modelId="{DFCD2423-32EC-4DDC-A7F9-AFA44813D9E6}" type="presParOf" srcId="{A7B45869-4EC4-418C-B223-6C3D2A895345}" destId="{E65446C5-020E-4AD7-B86B-FADABF0CB0FE}" srcOrd="1" destOrd="0" presId="urn:microsoft.com/office/officeart/2018/5/layout/IconCircleLabelList"/>
    <dgm:cxn modelId="{9A82D152-010F-4C38-9D5C-01E004015D1A}" type="presParOf" srcId="{A7B45869-4EC4-418C-B223-6C3D2A895345}" destId="{30C5EEC1-E10F-4B4C-B09B-9D4B90A71216}" srcOrd="2" destOrd="0" presId="urn:microsoft.com/office/officeart/2018/5/layout/IconCircleLabelList"/>
    <dgm:cxn modelId="{D9877862-DF5E-445E-A38E-DA8C95CAF6E8}" type="presParOf" srcId="{A7B45869-4EC4-418C-B223-6C3D2A895345}" destId="{6025A878-2EC1-4AA1-98D6-28A978688AE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6A9CF7-4537-4660-BD73-AE97434EC6B6}"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8B9EC933-B3DD-4113-8A54-46197281A7D2}">
      <dgm:prSet phldrT="[Text]" custT="1"/>
      <dgm:spPr/>
      <dgm:t>
        <a:bodyPr/>
        <a:lstStyle/>
        <a:p>
          <a:r>
            <a:rPr lang="en-US" sz="1800" dirty="0"/>
            <a:t>Associates Degree Seeking FTIC Student</a:t>
          </a:r>
        </a:p>
      </dgm:t>
    </dgm:pt>
    <dgm:pt modelId="{2C8F372F-C229-44C0-B0D0-764A789A76DB}" type="parTrans" cxnId="{EF7D4DBC-F343-4F4D-8CC6-371FFF069312}">
      <dgm:prSet/>
      <dgm:spPr/>
      <dgm:t>
        <a:bodyPr/>
        <a:lstStyle/>
        <a:p>
          <a:endParaRPr lang="en-US"/>
        </a:p>
      </dgm:t>
    </dgm:pt>
    <dgm:pt modelId="{33F72960-231E-42E8-8747-58A2763BD497}" type="sibTrans" cxnId="{EF7D4DBC-F343-4F4D-8CC6-371FFF069312}">
      <dgm:prSet/>
      <dgm:spPr/>
      <dgm:t>
        <a:bodyPr/>
        <a:lstStyle/>
        <a:p>
          <a:endParaRPr lang="en-US"/>
        </a:p>
      </dgm:t>
    </dgm:pt>
    <dgm:pt modelId="{2C3812B2-A4DB-4B9E-9FEA-78390004274E}">
      <dgm:prSet phldrT="[Text]" custT="1"/>
      <dgm:spPr/>
      <dgm:t>
        <a:bodyPr/>
        <a:lstStyle/>
        <a:p>
          <a:r>
            <a:rPr lang="en-US" sz="2000" dirty="0"/>
            <a:t>Placed</a:t>
          </a:r>
        </a:p>
        <a:p>
          <a:r>
            <a:rPr lang="en-US" sz="2000" dirty="0"/>
            <a:t> Developmental</a:t>
          </a:r>
        </a:p>
      </dgm:t>
    </dgm:pt>
    <dgm:pt modelId="{6FF1CF2B-9E41-43AB-B087-904A7BF1F20B}" type="parTrans" cxnId="{520DC0C2-1CED-4B4D-94F8-B24866AFB2CA}">
      <dgm:prSet/>
      <dgm:spPr/>
      <dgm:t>
        <a:bodyPr/>
        <a:lstStyle/>
        <a:p>
          <a:endParaRPr lang="en-US"/>
        </a:p>
      </dgm:t>
    </dgm:pt>
    <dgm:pt modelId="{F8C10D27-50B2-4F85-93CD-00DEC52E62BE}" type="sibTrans" cxnId="{520DC0C2-1CED-4B4D-94F8-B24866AFB2CA}">
      <dgm:prSet/>
      <dgm:spPr/>
      <dgm:t>
        <a:bodyPr/>
        <a:lstStyle/>
        <a:p>
          <a:endParaRPr lang="en-US"/>
        </a:p>
      </dgm:t>
    </dgm:pt>
    <dgm:pt modelId="{601CD6E8-5346-497C-B683-8B744F4F9780}">
      <dgm:prSet phldrT="[Text]"/>
      <dgm:spPr/>
      <dgm:t>
        <a:bodyPr/>
        <a:lstStyle/>
        <a:p>
          <a:r>
            <a:rPr lang="en-US" dirty="0"/>
            <a:t>Completes college-level English within 4 semesters</a:t>
          </a:r>
        </a:p>
      </dgm:t>
    </dgm:pt>
    <dgm:pt modelId="{EDB6E0F1-EADC-493D-940B-09C9AD927E60}" type="parTrans" cxnId="{0990A914-71CA-4CE5-8F2F-2BB59BF65218}">
      <dgm:prSet/>
      <dgm:spPr/>
      <dgm:t>
        <a:bodyPr/>
        <a:lstStyle/>
        <a:p>
          <a:endParaRPr lang="en-US"/>
        </a:p>
      </dgm:t>
    </dgm:pt>
    <dgm:pt modelId="{0FABC32E-4334-4A78-9506-E174A2807CF9}" type="sibTrans" cxnId="{0990A914-71CA-4CE5-8F2F-2BB59BF65218}">
      <dgm:prSet/>
      <dgm:spPr/>
      <dgm:t>
        <a:bodyPr/>
        <a:lstStyle/>
        <a:p>
          <a:endParaRPr lang="en-US"/>
        </a:p>
      </dgm:t>
    </dgm:pt>
    <dgm:pt modelId="{4BABC0AE-7881-4864-85DD-78C7E84551B6}">
      <dgm:prSet phldrT="[Text]"/>
      <dgm:spPr/>
      <dgm:t>
        <a:bodyPr/>
        <a:lstStyle/>
        <a:p>
          <a:r>
            <a:rPr lang="en-US" dirty="0"/>
            <a:t>Completes college-level Math within 4 semesters</a:t>
          </a:r>
        </a:p>
      </dgm:t>
    </dgm:pt>
    <dgm:pt modelId="{961D9754-3028-495B-9A95-217C99C22601}" type="parTrans" cxnId="{8BFB8FAB-4D38-4331-BC42-151E0FCCA7BC}">
      <dgm:prSet/>
      <dgm:spPr/>
      <dgm:t>
        <a:bodyPr/>
        <a:lstStyle/>
        <a:p>
          <a:endParaRPr lang="en-US"/>
        </a:p>
      </dgm:t>
    </dgm:pt>
    <dgm:pt modelId="{C9AB9992-94A7-4AF2-995E-123A9A3B0A9A}" type="sibTrans" cxnId="{8BFB8FAB-4D38-4331-BC42-151E0FCCA7BC}">
      <dgm:prSet/>
      <dgm:spPr/>
      <dgm:t>
        <a:bodyPr/>
        <a:lstStyle/>
        <a:p>
          <a:endParaRPr lang="en-US"/>
        </a:p>
      </dgm:t>
    </dgm:pt>
    <dgm:pt modelId="{4DC753B6-D38A-46EE-98F8-BB5A1C55866F}">
      <dgm:prSet phldrT="[Text]" custT="1"/>
      <dgm:spPr/>
      <dgm:t>
        <a:bodyPr/>
        <a:lstStyle/>
        <a:p>
          <a:r>
            <a:rPr lang="en-US" sz="2000" dirty="0"/>
            <a:t>Placed</a:t>
          </a:r>
        </a:p>
        <a:p>
          <a:r>
            <a:rPr lang="en-US" sz="2000" dirty="0"/>
            <a:t>College-Ready</a:t>
          </a:r>
          <a:endParaRPr lang="en-US" sz="1600" dirty="0"/>
        </a:p>
      </dgm:t>
    </dgm:pt>
    <dgm:pt modelId="{0FDACF9E-25A5-4485-8833-1CB82C5734EB}" type="parTrans" cxnId="{06744C85-BAEE-42EA-8EDA-A02D2BF9B714}">
      <dgm:prSet/>
      <dgm:spPr/>
      <dgm:t>
        <a:bodyPr/>
        <a:lstStyle/>
        <a:p>
          <a:endParaRPr lang="en-US"/>
        </a:p>
      </dgm:t>
    </dgm:pt>
    <dgm:pt modelId="{5C12CF32-9638-4F5D-B7FE-539E58E57C67}" type="sibTrans" cxnId="{06744C85-BAEE-42EA-8EDA-A02D2BF9B714}">
      <dgm:prSet/>
      <dgm:spPr/>
      <dgm:t>
        <a:bodyPr/>
        <a:lstStyle/>
        <a:p>
          <a:endParaRPr lang="en-US"/>
        </a:p>
      </dgm:t>
    </dgm:pt>
    <dgm:pt modelId="{E3279889-1174-41E0-8E6F-146AC7EF78A6}">
      <dgm:prSet phldrT="[Text]"/>
      <dgm:spPr/>
      <dgm:t>
        <a:bodyPr/>
        <a:lstStyle/>
        <a:p>
          <a:r>
            <a:rPr lang="en-US" dirty="0"/>
            <a:t>Completes college-level English within 3 semesters</a:t>
          </a:r>
        </a:p>
      </dgm:t>
    </dgm:pt>
    <dgm:pt modelId="{2C1C7EF3-86DD-43B5-B0C6-3E454AE21976}" type="parTrans" cxnId="{424B2DF4-FF78-4D00-9568-28D60F5E12B3}">
      <dgm:prSet/>
      <dgm:spPr/>
      <dgm:t>
        <a:bodyPr/>
        <a:lstStyle/>
        <a:p>
          <a:endParaRPr lang="en-US"/>
        </a:p>
      </dgm:t>
    </dgm:pt>
    <dgm:pt modelId="{B2B16FB1-26CF-4AAF-9252-C32972564FC4}" type="sibTrans" cxnId="{424B2DF4-FF78-4D00-9568-28D60F5E12B3}">
      <dgm:prSet/>
      <dgm:spPr/>
      <dgm:t>
        <a:bodyPr/>
        <a:lstStyle/>
        <a:p>
          <a:endParaRPr lang="en-US"/>
        </a:p>
      </dgm:t>
    </dgm:pt>
    <dgm:pt modelId="{B184C4FA-B933-47CD-BDBF-D6ED8AA2CE61}">
      <dgm:prSet phldrT="[Text]"/>
      <dgm:spPr/>
      <dgm:t>
        <a:bodyPr/>
        <a:lstStyle/>
        <a:p>
          <a:r>
            <a:rPr lang="en-US" dirty="0"/>
            <a:t>Completes college-level Math within 3 semesters</a:t>
          </a:r>
        </a:p>
      </dgm:t>
    </dgm:pt>
    <dgm:pt modelId="{E3C60689-4FCC-4CE0-ADD1-3C3857A830D6}" type="parTrans" cxnId="{E58F8824-3C4C-4C4D-B362-772E41818748}">
      <dgm:prSet/>
      <dgm:spPr/>
      <dgm:t>
        <a:bodyPr/>
        <a:lstStyle/>
        <a:p>
          <a:endParaRPr lang="en-US"/>
        </a:p>
      </dgm:t>
    </dgm:pt>
    <dgm:pt modelId="{0EEB0A6E-15E6-4617-A415-B15EB4272A10}" type="sibTrans" cxnId="{E58F8824-3C4C-4C4D-B362-772E41818748}">
      <dgm:prSet/>
      <dgm:spPr/>
      <dgm:t>
        <a:bodyPr/>
        <a:lstStyle/>
        <a:p>
          <a:endParaRPr lang="en-US"/>
        </a:p>
      </dgm:t>
    </dgm:pt>
    <dgm:pt modelId="{609327D8-8A22-40AA-A267-E9C36C46FDAE}" type="pres">
      <dgm:prSet presAssocID="{696A9CF7-4537-4660-BD73-AE97434EC6B6}" presName="hierChild1" presStyleCnt="0">
        <dgm:presLayoutVars>
          <dgm:orgChart val="1"/>
          <dgm:chPref val="1"/>
          <dgm:dir/>
          <dgm:animOne val="branch"/>
          <dgm:animLvl val="lvl"/>
          <dgm:resizeHandles/>
        </dgm:presLayoutVars>
      </dgm:prSet>
      <dgm:spPr/>
    </dgm:pt>
    <dgm:pt modelId="{15B8F8BB-3C4A-42B2-907E-C3C1AED0FC13}" type="pres">
      <dgm:prSet presAssocID="{8B9EC933-B3DD-4113-8A54-46197281A7D2}" presName="hierRoot1" presStyleCnt="0">
        <dgm:presLayoutVars>
          <dgm:hierBranch val="init"/>
        </dgm:presLayoutVars>
      </dgm:prSet>
      <dgm:spPr/>
    </dgm:pt>
    <dgm:pt modelId="{38E566A6-F896-41ED-857A-41773FC981C3}" type="pres">
      <dgm:prSet presAssocID="{8B9EC933-B3DD-4113-8A54-46197281A7D2}" presName="rootComposite1" presStyleCnt="0"/>
      <dgm:spPr/>
    </dgm:pt>
    <dgm:pt modelId="{61D84541-05B3-4268-9D68-558AAED0BB3B}" type="pres">
      <dgm:prSet presAssocID="{8B9EC933-B3DD-4113-8A54-46197281A7D2}" presName="rootText1" presStyleLbl="node0" presStyleIdx="0" presStyleCnt="1">
        <dgm:presLayoutVars>
          <dgm:chPref val="3"/>
        </dgm:presLayoutVars>
      </dgm:prSet>
      <dgm:spPr/>
    </dgm:pt>
    <dgm:pt modelId="{E6D7D122-84F5-4760-9DF1-A28628C73C90}" type="pres">
      <dgm:prSet presAssocID="{8B9EC933-B3DD-4113-8A54-46197281A7D2}" presName="rootConnector1" presStyleLbl="node1" presStyleIdx="0" presStyleCnt="0"/>
      <dgm:spPr/>
    </dgm:pt>
    <dgm:pt modelId="{03F7234A-32CC-4E4A-A6FA-F418E5634FCA}" type="pres">
      <dgm:prSet presAssocID="{8B9EC933-B3DD-4113-8A54-46197281A7D2}" presName="hierChild2" presStyleCnt="0"/>
      <dgm:spPr/>
    </dgm:pt>
    <dgm:pt modelId="{3C4C1D79-162C-44EA-BD44-38429529C2F6}" type="pres">
      <dgm:prSet presAssocID="{6FF1CF2B-9E41-43AB-B087-904A7BF1F20B}" presName="Name37" presStyleLbl="parChTrans1D2" presStyleIdx="0" presStyleCnt="2"/>
      <dgm:spPr/>
    </dgm:pt>
    <dgm:pt modelId="{F4C8937E-72C1-4D85-A951-D079B255EEE3}" type="pres">
      <dgm:prSet presAssocID="{2C3812B2-A4DB-4B9E-9FEA-78390004274E}" presName="hierRoot2" presStyleCnt="0">
        <dgm:presLayoutVars>
          <dgm:hierBranch val="init"/>
        </dgm:presLayoutVars>
      </dgm:prSet>
      <dgm:spPr/>
    </dgm:pt>
    <dgm:pt modelId="{BE2DC0D7-B50D-4732-898B-AD3B28B172C6}" type="pres">
      <dgm:prSet presAssocID="{2C3812B2-A4DB-4B9E-9FEA-78390004274E}" presName="rootComposite" presStyleCnt="0"/>
      <dgm:spPr/>
    </dgm:pt>
    <dgm:pt modelId="{F2721A94-98D0-4F6D-94FB-ABA553C664CF}" type="pres">
      <dgm:prSet presAssocID="{2C3812B2-A4DB-4B9E-9FEA-78390004274E}" presName="rootText" presStyleLbl="node2" presStyleIdx="0" presStyleCnt="2">
        <dgm:presLayoutVars>
          <dgm:chPref val="3"/>
        </dgm:presLayoutVars>
      </dgm:prSet>
      <dgm:spPr/>
    </dgm:pt>
    <dgm:pt modelId="{6B4E5975-B4DC-4782-9FEA-3CA759CB37A0}" type="pres">
      <dgm:prSet presAssocID="{2C3812B2-A4DB-4B9E-9FEA-78390004274E}" presName="rootConnector" presStyleLbl="node2" presStyleIdx="0" presStyleCnt="2"/>
      <dgm:spPr/>
    </dgm:pt>
    <dgm:pt modelId="{670C7FA8-746F-4CA2-B7CC-ADD86D6BA1FB}" type="pres">
      <dgm:prSet presAssocID="{2C3812B2-A4DB-4B9E-9FEA-78390004274E}" presName="hierChild4" presStyleCnt="0"/>
      <dgm:spPr/>
    </dgm:pt>
    <dgm:pt modelId="{E26C99B5-7F59-46FE-8FFA-4343729B7508}" type="pres">
      <dgm:prSet presAssocID="{EDB6E0F1-EADC-493D-940B-09C9AD927E60}" presName="Name37" presStyleLbl="parChTrans1D3" presStyleIdx="0" presStyleCnt="4"/>
      <dgm:spPr/>
    </dgm:pt>
    <dgm:pt modelId="{DC1A4D70-9FD0-421C-8EFE-9C7CE788B5D9}" type="pres">
      <dgm:prSet presAssocID="{601CD6E8-5346-497C-B683-8B744F4F9780}" presName="hierRoot2" presStyleCnt="0">
        <dgm:presLayoutVars>
          <dgm:hierBranch val="init"/>
        </dgm:presLayoutVars>
      </dgm:prSet>
      <dgm:spPr/>
    </dgm:pt>
    <dgm:pt modelId="{9BEFB48D-0DFB-4F75-97E4-C462D4D92B7A}" type="pres">
      <dgm:prSet presAssocID="{601CD6E8-5346-497C-B683-8B744F4F9780}" presName="rootComposite" presStyleCnt="0"/>
      <dgm:spPr/>
    </dgm:pt>
    <dgm:pt modelId="{4CD6B018-35E1-4C3F-BEB9-1D460D572D80}" type="pres">
      <dgm:prSet presAssocID="{601CD6E8-5346-497C-B683-8B744F4F9780}" presName="rootText" presStyleLbl="node3" presStyleIdx="0" presStyleCnt="4">
        <dgm:presLayoutVars>
          <dgm:chPref val="3"/>
        </dgm:presLayoutVars>
      </dgm:prSet>
      <dgm:spPr/>
    </dgm:pt>
    <dgm:pt modelId="{247DC0BD-11E3-4085-8DB8-2C114AD667BE}" type="pres">
      <dgm:prSet presAssocID="{601CD6E8-5346-497C-B683-8B744F4F9780}" presName="rootConnector" presStyleLbl="node3" presStyleIdx="0" presStyleCnt="4"/>
      <dgm:spPr/>
    </dgm:pt>
    <dgm:pt modelId="{F086277B-E0E5-4999-8CEF-BA65772D8AEB}" type="pres">
      <dgm:prSet presAssocID="{601CD6E8-5346-497C-B683-8B744F4F9780}" presName="hierChild4" presStyleCnt="0"/>
      <dgm:spPr/>
    </dgm:pt>
    <dgm:pt modelId="{2B1F5BDF-9094-4677-B33F-8EC417633579}" type="pres">
      <dgm:prSet presAssocID="{601CD6E8-5346-497C-B683-8B744F4F9780}" presName="hierChild5" presStyleCnt="0"/>
      <dgm:spPr/>
    </dgm:pt>
    <dgm:pt modelId="{6596561A-910C-4182-9C7A-7C9761285033}" type="pres">
      <dgm:prSet presAssocID="{961D9754-3028-495B-9A95-217C99C22601}" presName="Name37" presStyleLbl="parChTrans1D3" presStyleIdx="1" presStyleCnt="4"/>
      <dgm:spPr/>
    </dgm:pt>
    <dgm:pt modelId="{D7D9A325-AB2F-40B8-9E6E-749B84AEF9F1}" type="pres">
      <dgm:prSet presAssocID="{4BABC0AE-7881-4864-85DD-78C7E84551B6}" presName="hierRoot2" presStyleCnt="0">
        <dgm:presLayoutVars>
          <dgm:hierBranch val="init"/>
        </dgm:presLayoutVars>
      </dgm:prSet>
      <dgm:spPr/>
    </dgm:pt>
    <dgm:pt modelId="{2A5A9F32-A7C4-4133-A392-4E5983D93C18}" type="pres">
      <dgm:prSet presAssocID="{4BABC0AE-7881-4864-85DD-78C7E84551B6}" presName="rootComposite" presStyleCnt="0"/>
      <dgm:spPr/>
    </dgm:pt>
    <dgm:pt modelId="{86AEA515-CC83-4942-AAA8-746DBDB3D68C}" type="pres">
      <dgm:prSet presAssocID="{4BABC0AE-7881-4864-85DD-78C7E84551B6}" presName="rootText" presStyleLbl="node3" presStyleIdx="1" presStyleCnt="4">
        <dgm:presLayoutVars>
          <dgm:chPref val="3"/>
        </dgm:presLayoutVars>
      </dgm:prSet>
      <dgm:spPr/>
    </dgm:pt>
    <dgm:pt modelId="{E5E4B4B8-226E-47FA-8D5E-2889A7ABC5C1}" type="pres">
      <dgm:prSet presAssocID="{4BABC0AE-7881-4864-85DD-78C7E84551B6}" presName="rootConnector" presStyleLbl="node3" presStyleIdx="1" presStyleCnt="4"/>
      <dgm:spPr/>
    </dgm:pt>
    <dgm:pt modelId="{37293158-D874-46BB-ABC7-A5790AD4231D}" type="pres">
      <dgm:prSet presAssocID="{4BABC0AE-7881-4864-85DD-78C7E84551B6}" presName="hierChild4" presStyleCnt="0"/>
      <dgm:spPr/>
    </dgm:pt>
    <dgm:pt modelId="{116EF618-2996-4F0D-8002-AC16A7FB8D97}" type="pres">
      <dgm:prSet presAssocID="{4BABC0AE-7881-4864-85DD-78C7E84551B6}" presName="hierChild5" presStyleCnt="0"/>
      <dgm:spPr/>
    </dgm:pt>
    <dgm:pt modelId="{08D70916-A196-4B78-9C67-9F85B6EBAC34}" type="pres">
      <dgm:prSet presAssocID="{2C3812B2-A4DB-4B9E-9FEA-78390004274E}" presName="hierChild5" presStyleCnt="0"/>
      <dgm:spPr/>
    </dgm:pt>
    <dgm:pt modelId="{13336A05-1945-49C4-BFE4-9E9F7DB3CDC1}" type="pres">
      <dgm:prSet presAssocID="{0FDACF9E-25A5-4485-8833-1CB82C5734EB}" presName="Name37" presStyleLbl="parChTrans1D2" presStyleIdx="1" presStyleCnt="2"/>
      <dgm:spPr/>
    </dgm:pt>
    <dgm:pt modelId="{C9811EFE-F06F-45A7-875A-E0F3D8F87E58}" type="pres">
      <dgm:prSet presAssocID="{4DC753B6-D38A-46EE-98F8-BB5A1C55866F}" presName="hierRoot2" presStyleCnt="0">
        <dgm:presLayoutVars>
          <dgm:hierBranch val="init"/>
        </dgm:presLayoutVars>
      </dgm:prSet>
      <dgm:spPr/>
    </dgm:pt>
    <dgm:pt modelId="{804C7F66-30B1-4581-8ED3-CDAB3AFA30BD}" type="pres">
      <dgm:prSet presAssocID="{4DC753B6-D38A-46EE-98F8-BB5A1C55866F}" presName="rootComposite" presStyleCnt="0"/>
      <dgm:spPr/>
    </dgm:pt>
    <dgm:pt modelId="{1761A438-ADB3-44EB-80F3-DD54E6A16B89}" type="pres">
      <dgm:prSet presAssocID="{4DC753B6-D38A-46EE-98F8-BB5A1C55866F}" presName="rootText" presStyleLbl="node2" presStyleIdx="1" presStyleCnt="2">
        <dgm:presLayoutVars>
          <dgm:chPref val="3"/>
        </dgm:presLayoutVars>
      </dgm:prSet>
      <dgm:spPr/>
    </dgm:pt>
    <dgm:pt modelId="{0357BDD2-DFBD-4810-9603-22ED72642508}" type="pres">
      <dgm:prSet presAssocID="{4DC753B6-D38A-46EE-98F8-BB5A1C55866F}" presName="rootConnector" presStyleLbl="node2" presStyleIdx="1" presStyleCnt="2"/>
      <dgm:spPr/>
    </dgm:pt>
    <dgm:pt modelId="{7D6B0973-3A1D-481E-B2B8-5645F7C24365}" type="pres">
      <dgm:prSet presAssocID="{4DC753B6-D38A-46EE-98F8-BB5A1C55866F}" presName="hierChild4" presStyleCnt="0"/>
      <dgm:spPr/>
    </dgm:pt>
    <dgm:pt modelId="{D0C6844B-82DB-4169-917F-44D55199F0DB}" type="pres">
      <dgm:prSet presAssocID="{2C1C7EF3-86DD-43B5-B0C6-3E454AE21976}" presName="Name37" presStyleLbl="parChTrans1D3" presStyleIdx="2" presStyleCnt="4"/>
      <dgm:spPr/>
    </dgm:pt>
    <dgm:pt modelId="{905302F4-C866-41B5-913F-64016029B92C}" type="pres">
      <dgm:prSet presAssocID="{E3279889-1174-41E0-8E6F-146AC7EF78A6}" presName="hierRoot2" presStyleCnt="0">
        <dgm:presLayoutVars>
          <dgm:hierBranch val="init"/>
        </dgm:presLayoutVars>
      </dgm:prSet>
      <dgm:spPr/>
    </dgm:pt>
    <dgm:pt modelId="{85F70E80-588B-4FAC-86AD-5F81C66F8081}" type="pres">
      <dgm:prSet presAssocID="{E3279889-1174-41E0-8E6F-146AC7EF78A6}" presName="rootComposite" presStyleCnt="0"/>
      <dgm:spPr/>
    </dgm:pt>
    <dgm:pt modelId="{A632268D-BDDA-43DB-88FE-FFE0DD8BE89C}" type="pres">
      <dgm:prSet presAssocID="{E3279889-1174-41E0-8E6F-146AC7EF78A6}" presName="rootText" presStyleLbl="node3" presStyleIdx="2" presStyleCnt="4">
        <dgm:presLayoutVars>
          <dgm:chPref val="3"/>
        </dgm:presLayoutVars>
      </dgm:prSet>
      <dgm:spPr/>
    </dgm:pt>
    <dgm:pt modelId="{FE1AA07B-69DB-42A6-A301-6E8EDC0B4BDE}" type="pres">
      <dgm:prSet presAssocID="{E3279889-1174-41E0-8E6F-146AC7EF78A6}" presName="rootConnector" presStyleLbl="node3" presStyleIdx="2" presStyleCnt="4"/>
      <dgm:spPr/>
    </dgm:pt>
    <dgm:pt modelId="{380DFF8E-2BB9-4169-B7E4-73F56DC31EF6}" type="pres">
      <dgm:prSet presAssocID="{E3279889-1174-41E0-8E6F-146AC7EF78A6}" presName="hierChild4" presStyleCnt="0"/>
      <dgm:spPr/>
    </dgm:pt>
    <dgm:pt modelId="{311E63AE-2CF5-450E-9B36-E894990FE78C}" type="pres">
      <dgm:prSet presAssocID="{E3279889-1174-41E0-8E6F-146AC7EF78A6}" presName="hierChild5" presStyleCnt="0"/>
      <dgm:spPr/>
    </dgm:pt>
    <dgm:pt modelId="{69E047C0-5FAA-4B1E-B0A5-8345DD1F24EF}" type="pres">
      <dgm:prSet presAssocID="{E3C60689-4FCC-4CE0-ADD1-3C3857A830D6}" presName="Name37" presStyleLbl="parChTrans1D3" presStyleIdx="3" presStyleCnt="4"/>
      <dgm:spPr/>
    </dgm:pt>
    <dgm:pt modelId="{BB8C6AF8-BD17-44DE-BB68-54534C0643EA}" type="pres">
      <dgm:prSet presAssocID="{B184C4FA-B933-47CD-BDBF-D6ED8AA2CE61}" presName="hierRoot2" presStyleCnt="0">
        <dgm:presLayoutVars>
          <dgm:hierBranch val="init"/>
        </dgm:presLayoutVars>
      </dgm:prSet>
      <dgm:spPr/>
    </dgm:pt>
    <dgm:pt modelId="{02191AB9-A0C0-4F9E-85E6-27A7C1D52EEF}" type="pres">
      <dgm:prSet presAssocID="{B184C4FA-B933-47CD-BDBF-D6ED8AA2CE61}" presName="rootComposite" presStyleCnt="0"/>
      <dgm:spPr/>
    </dgm:pt>
    <dgm:pt modelId="{1857AC34-75FD-406B-92E3-38151AA50CA1}" type="pres">
      <dgm:prSet presAssocID="{B184C4FA-B933-47CD-BDBF-D6ED8AA2CE61}" presName="rootText" presStyleLbl="node3" presStyleIdx="3" presStyleCnt="4">
        <dgm:presLayoutVars>
          <dgm:chPref val="3"/>
        </dgm:presLayoutVars>
      </dgm:prSet>
      <dgm:spPr/>
    </dgm:pt>
    <dgm:pt modelId="{D3F04CD4-B28A-4586-AB54-4FE201E5E91C}" type="pres">
      <dgm:prSet presAssocID="{B184C4FA-B933-47CD-BDBF-D6ED8AA2CE61}" presName="rootConnector" presStyleLbl="node3" presStyleIdx="3" presStyleCnt="4"/>
      <dgm:spPr/>
    </dgm:pt>
    <dgm:pt modelId="{988D1C7E-5F58-4D6A-A8C7-BFC9FD37C017}" type="pres">
      <dgm:prSet presAssocID="{B184C4FA-B933-47CD-BDBF-D6ED8AA2CE61}" presName="hierChild4" presStyleCnt="0"/>
      <dgm:spPr/>
    </dgm:pt>
    <dgm:pt modelId="{F01DE7D6-A01D-4AA3-9533-EC5B5905919E}" type="pres">
      <dgm:prSet presAssocID="{B184C4FA-B933-47CD-BDBF-D6ED8AA2CE61}" presName="hierChild5" presStyleCnt="0"/>
      <dgm:spPr/>
    </dgm:pt>
    <dgm:pt modelId="{99E30B2A-D422-4EC6-B304-8A64BA10837E}" type="pres">
      <dgm:prSet presAssocID="{4DC753B6-D38A-46EE-98F8-BB5A1C55866F}" presName="hierChild5" presStyleCnt="0"/>
      <dgm:spPr/>
    </dgm:pt>
    <dgm:pt modelId="{13AD60CB-ECF8-49A1-8EBF-27D82D2C979B}" type="pres">
      <dgm:prSet presAssocID="{8B9EC933-B3DD-4113-8A54-46197281A7D2}" presName="hierChild3" presStyleCnt="0"/>
      <dgm:spPr/>
    </dgm:pt>
  </dgm:ptLst>
  <dgm:cxnLst>
    <dgm:cxn modelId="{1381DD0F-D1F6-489B-A36C-F23606ED1C97}" type="presOf" srcId="{2C3812B2-A4DB-4B9E-9FEA-78390004274E}" destId="{F2721A94-98D0-4F6D-94FB-ABA553C664CF}" srcOrd="0" destOrd="0" presId="urn:microsoft.com/office/officeart/2005/8/layout/orgChart1"/>
    <dgm:cxn modelId="{0990A914-71CA-4CE5-8F2F-2BB59BF65218}" srcId="{2C3812B2-A4DB-4B9E-9FEA-78390004274E}" destId="{601CD6E8-5346-497C-B683-8B744F4F9780}" srcOrd="0" destOrd="0" parTransId="{EDB6E0F1-EADC-493D-940B-09C9AD927E60}" sibTransId="{0FABC32E-4334-4A78-9506-E174A2807CF9}"/>
    <dgm:cxn modelId="{E58F8824-3C4C-4C4D-B362-772E41818748}" srcId="{4DC753B6-D38A-46EE-98F8-BB5A1C55866F}" destId="{B184C4FA-B933-47CD-BDBF-D6ED8AA2CE61}" srcOrd="1" destOrd="0" parTransId="{E3C60689-4FCC-4CE0-ADD1-3C3857A830D6}" sibTransId="{0EEB0A6E-15E6-4617-A415-B15EB4272A10}"/>
    <dgm:cxn modelId="{D58D682D-2027-4EF0-9173-27F1726AE330}" type="presOf" srcId="{4DC753B6-D38A-46EE-98F8-BB5A1C55866F}" destId="{0357BDD2-DFBD-4810-9603-22ED72642508}" srcOrd="1" destOrd="0" presId="urn:microsoft.com/office/officeart/2005/8/layout/orgChart1"/>
    <dgm:cxn modelId="{F49BCA60-B361-4F2C-A560-3C87177FD917}" type="presOf" srcId="{E3279889-1174-41E0-8E6F-146AC7EF78A6}" destId="{A632268D-BDDA-43DB-88FE-FFE0DD8BE89C}" srcOrd="0" destOrd="0" presId="urn:microsoft.com/office/officeart/2005/8/layout/orgChart1"/>
    <dgm:cxn modelId="{D4EB8E41-D9AF-4935-BDC6-14D06C3A98E6}" type="presOf" srcId="{B184C4FA-B933-47CD-BDBF-D6ED8AA2CE61}" destId="{1857AC34-75FD-406B-92E3-38151AA50CA1}" srcOrd="0" destOrd="0" presId="urn:microsoft.com/office/officeart/2005/8/layout/orgChart1"/>
    <dgm:cxn modelId="{C004EB4C-2505-4A0C-82C8-7957A5E81A48}" type="presOf" srcId="{4BABC0AE-7881-4864-85DD-78C7E84551B6}" destId="{86AEA515-CC83-4942-AAA8-746DBDB3D68C}" srcOrd="0" destOrd="0" presId="urn:microsoft.com/office/officeart/2005/8/layout/orgChart1"/>
    <dgm:cxn modelId="{060C7250-055A-4202-87C4-EA5B2DDA9A6D}" type="presOf" srcId="{2C3812B2-A4DB-4B9E-9FEA-78390004274E}" destId="{6B4E5975-B4DC-4782-9FEA-3CA759CB37A0}" srcOrd="1" destOrd="0" presId="urn:microsoft.com/office/officeart/2005/8/layout/orgChart1"/>
    <dgm:cxn modelId="{F88A1378-5661-434C-884B-455BAC6D5768}" type="presOf" srcId="{EDB6E0F1-EADC-493D-940B-09C9AD927E60}" destId="{E26C99B5-7F59-46FE-8FFA-4343729B7508}" srcOrd="0" destOrd="0" presId="urn:microsoft.com/office/officeart/2005/8/layout/orgChart1"/>
    <dgm:cxn modelId="{D8E82958-AFA4-4E7A-8456-884A560AB58C}" type="presOf" srcId="{696A9CF7-4537-4660-BD73-AE97434EC6B6}" destId="{609327D8-8A22-40AA-A267-E9C36C46FDAE}" srcOrd="0" destOrd="0" presId="urn:microsoft.com/office/officeart/2005/8/layout/orgChart1"/>
    <dgm:cxn modelId="{459D1A5A-6281-4EEF-AD9D-3D8692BECD3A}" type="presOf" srcId="{B184C4FA-B933-47CD-BDBF-D6ED8AA2CE61}" destId="{D3F04CD4-B28A-4586-AB54-4FE201E5E91C}" srcOrd="1" destOrd="0" presId="urn:microsoft.com/office/officeart/2005/8/layout/orgChart1"/>
    <dgm:cxn modelId="{85B9EB7C-A581-4B78-95A2-17C7D0063BB6}" type="presOf" srcId="{601CD6E8-5346-497C-B683-8B744F4F9780}" destId="{247DC0BD-11E3-4085-8DB8-2C114AD667BE}" srcOrd="1" destOrd="0" presId="urn:microsoft.com/office/officeart/2005/8/layout/orgChart1"/>
    <dgm:cxn modelId="{06744C85-BAEE-42EA-8EDA-A02D2BF9B714}" srcId="{8B9EC933-B3DD-4113-8A54-46197281A7D2}" destId="{4DC753B6-D38A-46EE-98F8-BB5A1C55866F}" srcOrd="1" destOrd="0" parTransId="{0FDACF9E-25A5-4485-8833-1CB82C5734EB}" sibTransId="{5C12CF32-9638-4F5D-B7FE-539E58E57C67}"/>
    <dgm:cxn modelId="{6B512198-5A2A-47FE-B3A1-72C1EA35C8D0}" type="presOf" srcId="{601CD6E8-5346-497C-B683-8B744F4F9780}" destId="{4CD6B018-35E1-4C3F-BEB9-1D460D572D80}" srcOrd="0" destOrd="0" presId="urn:microsoft.com/office/officeart/2005/8/layout/orgChart1"/>
    <dgm:cxn modelId="{8AE0BA9F-AC91-4A78-8FDE-5653FC58D771}" type="presOf" srcId="{6FF1CF2B-9E41-43AB-B087-904A7BF1F20B}" destId="{3C4C1D79-162C-44EA-BD44-38429529C2F6}" srcOrd="0" destOrd="0" presId="urn:microsoft.com/office/officeart/2005/8/layout/orgChart1"/>
    <dgm:cxn modelId="{2E3DA6A2-AC1F-4D5D-9AB4-22205ABAD126}" type="presOf" srcId="{E3C60689-4FCC-4CE0-ADD1-3C3857A830D6}" destId="{69E047C0-5FAA-4B1E-B0A5-8345DD1F24EF}" srcOrd="0" destOrd="0" presId="urn:microsoft.com/office/officeart/2005/8/layout/orgChart1"/>
    <dgm:cxn modelId="{8BFB8FAB-4D38-4331-BC42-151E0FCCA7BC}" srcId="{2C3812B2-A4DB-4B9E-9FEA-78390004274E}" destId="{4BABC0AE-7881-4864-85DD-78C7E84551B6}" srcOrd="1" destOrd="0" parTransId="{961D9754-3028-495B-9A95-217C99C22601}" sibTransId="{C9AB9992-94A7-4AF2-995E-123A9A3B0A9A}"/>
    <dgm:cxn modelId="{D4E55BB4-8EE1-4AB9-AF36-F784DF274C98}" type="presOf" srcId="{8B9EC933-B3DD-4113-8A54-46197281A7D2}" destId="{E6D7D122-84F5-4760-9DF1-A28628C73C90}" srcOrd="1" destOrd="0" presId="urn:microsoft.com/office/officeart/2005/8/layout/orgChart1"/>
    <dgm:cxn modelId="{DE8882B4-A212-4198-8877-5761AAE63040}" type="presOf" srcId="{8B9EC933-B3DD-4113-8A54-46197281A7D2}" destId="{61D84541-05B3-4268-9D68-558AAED0BB3B}" srcOrd="0" destOrd="0" presId="urn:microsoft.com/office/officeart/2005/8/layout/orgChart1"/>
    <dgm:cxn modelId="{EF7D4DBC-F343-4F4D-8CC6-371FFF069312}" srcId="{696A9CF7-4537-4660-BD73-AE97434EC6B6}" destId="{8B9EC933-B3DD-4113-8A54-46197281A7D2}" srcOrd="0" destOrd="0" parTransId="{2C8F372F-C229-44C0-B0D0-764A789A76DB}" sibTransId="{33F72960-231E-42E8-8747-58A2763BD497}"/>
    <dgm:cxn modelId="{520DC0C2-1CED-4B4D-94F8-B24866AFB2CA}" srcId="{8B9EC933-B3DD-4113-8A54-46197281A7D2}" destId="{2C3812B2-A4DB-4B9E-9FEA-78390004274E}" srcOrd="0" destOrd="0" parTransId="{6FF1CF2B-9E41-43AB-B087-904A7BF1F20B}" sibTransId="{F8C10D27-50B2-4F85-93CD-00DEC52E62BE}"/>
    <dgm:cxn modelId="{3A1D54C9-52DD-41A7-9039-6DBCCDAE6671}" type="presOf" srcId="{961D9754-3028-495B-9A95-217C99C22601}" destId="{6596561A-910C-4182-9C7A-7C9761285033}" srcOrd="0" destOrd="0" presId="urn:microsoft.com/office/officeart/2005/8/layout/orgChart1"/>
    <dgm:cxn modelId="{D28508D2-A121-4898-AC4E-18BB4E92F3F0}" type="presOf" srcId="{E3279889-1174-41E0-8E6F-146AC7EF78A6}" destId="{FE1AA07B-69DB-42A6-A301-6E8EDC0B4BDE}" srcOrd="1" destOrd="0" presId="urn:microsoft.com/office/officeart/2005/8/layout/orgChart1"/>
    <dgm:cxn modelId="{E1B283D8-E84B-4239-92AC-8929CA7366F8}" type="presOf" srcId="{0FDACF9E-25A5-4485-8833-1CB82C5734EB}" destId="{13336A05-1945-49C4-BFE4-9E9F7DB3CDC1}" srcOrd="0" destOrd="0" presId="urn:microsoft.com/office/officeart/2005/8/layout/orgChart1"/>
    <dgm:cxn modelId="{F14A14E3-7DE9-40FD-A28E-75BBB283C575}" type="presOf" srcId="{4DC753B6-D38A-46EE-98F8-BB5A1C55866F}" destId="{1761A438-ADB3-44EB-80F3-DD54E6A16B89}" srcOrd="0" destOrd="0" presId="urn:microsoft.com/office/officeart/2005/8/layout/orgChart1"/>
    <dgm:cxn modelId="{E94357E8-31AB-457A-9455-B9608E5C8DF7}" type="presOf" srcId="{4BABC0AE-7881-4864-85DD-78C7E84551B6}" destId="{E5E4B4B8-226E-47FA-8D5E-2889A7ABC5C1}" srcOrd="1" destOrd="0" presId="urn:microsoft.com/office/officeart/2005/8/layout/orgChart1"/>
    <dgm:cxn modelId="{C641BEEC-A6D8-4ED8-8683-CA7D7F03939C}" type="presOf" srcId="{2C1C7EF3-86DD-43B5-B0C6-3E454AE21976}" destId="{D0C6844B-82DB-4169-917F-44D55199F0DB}" srcOrd="0" destOrd="0" presId="urn:microsoft.com/office/officeart/2005/8/layout/orgChart1"/>
    <dgm:cxn modelId="{424B2DF4-FF78-4D00-9568-28D60F5E12B3}" srcId="{4DC753B6-D38A-46EE-98F8-BB5A1C55866F}" destId="{E3279889-1174-41E0-8E6F-146AC7EF78A6}" srcOrd="0" destOrd="0" parTransId="{2C1C7EF3-86DD-43B5-B0C6-3E454AE21976}" sibTransId="{B2B16FB1-26CF-4AAF-9252-C32972564FC4}"/>
    <dgm:cxn modelId="{6BDA5451-DA19-436A-BEC0-4B264A82C2A8}" type="presParOf" srcId="{609327D8-8A22-40AA-A267-E9C36C46FDAE}" destId="{15B8F8BB-3C4A-42B2-907E-C3C1AED0FC13}" srcOrd="0" destOrd="0" presId="urn:microsoft.com/office/officeart/2005/8/layout/orgChart1"/>
    <dgm:cxn modelId="{9575E5BC-DB51-4231-BCBD-587DB8F28F28}" type="presParOf" srcId="{15B8F8BB-3C4A-42B2-907E-C3C1AED0FC13}" destId="{38E566A6-F896-41ED-857A-41773FC981C3}" srcOrd="0" destOrd="0" presId="urn:microsoft.com/office/officeart/2005/8/layout/orgChart1"/>
    <dgm:cxn modelId="{83F08787-7602-4A80-B95D-22DACD9E7697}" type="presParOf" srcId="{38E566A6-F896-41ED-857A-41773FC981C3}" destId="{61D84541-05B3-4268-9D68-558AAED0BB3B}" srcOrd="0" destOrd="0" presId="urn:microsoft.com/office/officeart/2005/8/layout/orgChart1"/>
    <dgm:cxn modelId="{6401FC1F-2EAF-4803-86FD-688115B205DC}" type="presParOf" srcId="{38E566A6-F896-41ED-857A-41773FC981C3}" destId="{E6D7D122-84F5-4760-9DF1-A28628C73C90}" srcOrd="1" destOrd="0" presId="urn:microsoft.com/office/officeart/2005/8/layout/orgChart1"/>
    <dgm:cxn modelId="{B83395AC-B61D-42E6-BA02-3668DB3C369A}" type="presParOf" srcId="{15B8F8BB-3C4A-42B2-907E-C3C1AED0FC13}" destId="{03F7234A-32CC-4E4A-A6FA-F418E5634FCA}" srcOrd="1" destOrd="0" presId="urn:microsoft.com/office/officeart/2005/8/layout/orgChart1"/>
    <dgm:cxn modelId="{F1D7314A-BC76-450F-9B6B-0264FCCF7543}" type="presParOf" srcId="{03F7234A-32CC-4E4A-A6FA-F418E5634FCA}" destId="{3C4C1D79-162C-44EA-BD44-38429529C2F6}" srcOrd="0" destOrd="0" presId="urn:microsoft.com/office/officeart/2005/8/layout/orgChart1"/>
    <dgm:cxn modelId="{012D5D58-2854-4D8A-9010-AFC5895ED0D5}" type="presParOf" srcId="{03F7234A-32CC-4E4A-A6FA-F418E5634FCA}" destId="{F4C8937E-72C1-4D85-A951-D079B255EEE3}" srcOrd="1" destOrd="0" presId="urn:microsoft.com/office/officeart/2005/8/layout/orgChart1"/>
    <dgm:cxn modelId="{F1146E31-010F-40A9-AB15-B3CDB3F33831}" type="presParOf" srcId="{F4C8937E-72C1-4D85-A951-D079B255EEE3}" destId="{BE2DC0D7-B50D-4732-898B-AD3B28B172C6}" srcOrd="0" destOrd="0" presId="urn:microsoft.com/office/officeart/2005/8/layout/orgChart1"/>
    <dgm:cxn modelId="{AB564DC2-0F5D-4C3F-BCD0-40331E855D91}" type="presParOf" srcId="{BE2DC0D7-B50D-4732-898B-AD3B28B172C6}" destId="{F2721A94-98D0-4F6D-94FB-ABA553C664CF}" srcOrd="0" destOrd="0" presId="urn:microsoft.com/office/officeart/2005/8/layout/orgChart1"/>
    <dgm:cxn modelId="{A1FBE30A-2101-45A8-A2B5-722D491D3FB2}" type="presParOf" srcId="{BE2DC0D7-B50D-4732-898B-AD3B28B172C6}" destId="{6B4E5975-B4DC-4782-9FEA-3CA759CB37A0}" srcOrd="1" destOrd="0" presId="urn:microsoft.com/office/officeart/2005/8/layout/orgChart1"/>
    <dgm:cxn modelId="{2E62E9E3-EEBA-4FA4-AB63-F528EEB6F849}" type="presParOf" srcId="{F4C8937E-72C1-4D85-A951-D079B255EEE3}" destId="{670C7FA8-746F-4CA2-B7CC-ADD86D6BA1FB}" srcOrd="1" destOrd="0" presId="urn:microsoft.com/office/officeart/2005/8/layout/orgChart1"/>
    <dgm:cxn modelId="{36A872F5-F748-40D0-905A-E3AA892B6A3F}" type="presParOf" srcId="{670C7FA8-746F-4CA2-B7CC-ADD86D6BA1FB}" destId="{E26C99B5-7F59-46FE-8FFA-4343729B7508}" srcOrd="0" destOrd="0" presId="urn:microsoft.com/office/officeart/2005/8/layout/orgChart1"/>
    <dgm:cxn modelId="{F0495A50-A7EE-4FCA-874F-ECBB00CD3DD4}" type="presParOf" srcId="{670C7FA8-746F-4CA2-B7CC-ADD86D6BA1FB}" destId="{DC1A4D70-9FD0-421C-8EFE-9C7CE788B5D9}" srcOrd="1" destOrd="0" presId="urn:microsoft.com/office/officeart/2005/8/layout/orgChart1"/>
    <dgm:cxn modelId="{4B24B6D3-317C-4166-9492-69122426C961}" type="presParOf" srcId="{DC1A4D70-9FD0-421C-8EFE-9C7CE788B5D9}" destId="{9BEFB48D-0DFB-4F75-97E4-C462D4D92B7A}" srcOrd="0" destOrd="0" presId="urn:microsoft.com/office/officeart/2005/8/layout/orgChart1"/>
    <dgm:cxn modelId="{82C39525-9C24-4256-B326-A5B805B8E44C}" type="presParOf" srcId="{9BEFB48D-0DFB-4F75-97E4-C462D4D92B7A}" destId="{4CD6B018-35E1-4C3F-BEB9-1D460D572D80}" srcOrd="0" destOrd="0" presId="urn:microsoft.com/office/officeart/2005/8/layout/orgChart1"/>
    <dgm:cxn modelId="{BEF7A2F8-097F-479E-B3C9-3F64C6363893}" type="presParOf" srcId="{9BEFB48D-0DFB-4F75-97E4-C462D4D92B7A}" destId="{247DC0BD-11E3-4085-8DB8-2C114AD667BE}" srcOrd="1" destOrd="0" presId="urn:microsoft.com/office/officeart/2005/8/layout/orgChart1"/>
    <dgm:cxn modelId="{D8940EDA-EBD2-4A00-98FF-141A059568A1}" type="presParOf" srcId="{DC1A4D70-9FD0-421C-8EFE-9C7CE788B5D9}" destId="{F086277B-E0E5-4999-8CEF-BA65772D8AEB}" srcOrd="1" destOrd="0" presId="urn:microsoft.com/office/officeart/2005/8/layout/orgChart1"/>
    <dgm:cxn modelId="{ED016D57-8DEB-47DA-88EC-C93461AF6D0E}" type="presParOf" srcId="{DC1A4D70-9FD0-421C-8EFE-9C7CE788B5D9}" destId="{2B1F5BDF-9094-4677-B33F-8EC417633579}" srcOrd="2" destOrd="0" presId="urn:microsoft.com/office/officeart/2005/8/layout/orgChart1"/>
    <dgm:cxn modelId="{F7797495-9690-427B-8A65-72D028202D60}" type="presParOf" srcId="{670C7FA8-746F-4CA2-B7CC-ADD86D6BA1FB}" destId="{6596561A-910C-4182-9C7A-7C9761285033}" srcOrd="2" destOrd="0" presId="urn:microsoft.com/office/officeart/2005/8/layout/orgChart1"/>
    <dgm:cxn modelId="{6FA688EE-EF48-4D62-8FC4-5FFF1EA3ABF0}" type="presParOf" srcId="{670C7FA8-746F-4CA2-B7CC-ADD86D6BA1FB}" destId="{D7D9A325-AB2F-40B8-9E6E-749B84AEF9F1}" srcOrd="3" destOrd="0" presId="urn:microsoft.com/office/officeart/2005/8/layout/orgChart1"/>
    <dgm:cxn modelId="{D2597823-8B22-4828-BBE6-C387D1D4E515}" type="presParOf" srcId="{D7D9A325-AB2F-40B8-9E6E-749B84AEF9F1}" destId="{2A5A9F32-A7C4-4133-A392-4E5983D93C18}" srcOrd="0" destOrd="0" presId="urn:microsoft.com/office/officeart/2005/8/layout/orgChart1"/>
    <dgm:cxn modelId="{D45BE5FD-E4C8-4DF0-8790-201C9F1D0D84}" type="presParOf" srcId="{2A5A9F32-A7C4-4133-A392-4E5983D93C18}" destId="{86AEA515-CC83-4942-AAA8-746DBDB3D68C}" srcOrd="0" destOrd="0" presId="urn:microsoft.com/office/officeart/2005/8/layout/orgChart1"/>
    <dgm:cxn modelId="{6EDB1FB0-EF7E-47CF-BD2E-3F335C5C2DBE}" type="presParOf" srcId="{2A5A9F32-A7C4-4133-A392-4E5983D93C18}" destId="{E5E4B4B8-226E-47FA-8D5E-2889A7ABC5C1}" srcOrd="1" destOrd="0" presId="urn:microsoft.com/office/officeart/2005/8/layout/orgChart1"/>
    <dgm:cxn modelId="{B7D4FE01-9ACA-4A87-9E10-12F74DE27510}" type="presParOf" srcId="{D7D9A325-AB2F-40B8-9E6E-749B84AEF9F1}" destId="{37293158-D874-46BB-ABC7-A5790AD4231D}" srcOrd="1" destOrd="0" presId="urn:microsoft.com/office/officeart/2005/8/layout/orgChart1"/>
    <dgm:cxn modelId="{8B6C2CE9-3282-4241-8B61-6DE6C94A3C5B}" type="presParOf" srcId="{D7D9A325-AB2F-40B8-9E6E-749B84AEF9F1}" destId="{116EF618-2996-4F0D-8002-AC16A7FB8D97}" srcOrd="2" destOrd="0" presId="urn:microsoft.com/office/officeart/2005/8/layout/orgChart1"/>
    <dgm:cxn modelId="{8381F794-03EA-49F2-9285-8FE075700AEC}" type="presParOf" srcId="{F4C8937E-72C1-4D85-A951-D079B255EEE3}" destId="{08D70916-A196-4B78-9C67-9F85B6EBAC34}" srcOrd="2" destOrd="0" presId="urn:microsoft.com/office/officeart/2005/8/layout/orgChart1"/>
    <dgm:cxn modelId="{9AFD6280-56C1-4A82-AC72-42DC14AA0D4E}" type="presParOf" srcId="{03F7234A-32CC-4E4A-A6FA-F418E5634FCA}" destId="{13336A05-1945-49C4-BFE4-9E9F7DB3CDC1}" srcOrd="2" destOrd="0" presId="urn:microsoft.com/office/officeart/2005/8/layout/orgChart1"/>
    <dgm:cxn modelId="{D8187635-9CB6-414D-99B4-E7CEE889A9F2}" type="presParOf" srcId="{03F7234A-32CC-4E4A-A6FA-F418E5634FCA}" destId="{C9811EFE-F06F-45A7-875A-E0F3D8F87E58}" srcOrd="3" destOrd="0" presId="urn:microsoft.com/office/officeart/2005/8/layout/orgChart1"/>
    <dgm:cxn modelId="{DE7401A6-82F7-4831-97D6-1DEA21417C95}" type="presParOf" srcId="{C9811EFE-F06F-45A7-875A-E0F3D8F87E58}" destId="{804C7F66-30B1-4581-8ED3-CDAB3AFA30BD}" srcOrd="0" destOrd="0" presId="urn:microsoft.com/office/officeart/2005/8/layout/orgChart1"/>
    <dgm:cxn modelId="{213B57A7-825C-491F-93FB-F18BD071DAD6}" type="presParOf" srcId="{804C7F66-30B1-4581-8ED3-CDAB3AFA30BD}" destId="{1761A438-ADB3-44EB-80F3-DD54E6A16B89}" srcOrd="0" destOrd="0" presId="urn:microsoft.com/office/officeart/2005/8/layout/orgChart1"/>
    <dgm:cxn modelId="{FC7AF621-4351-4AE3-A34C-161F559DCE72}" type="presParOf" srcId="{804C7F66-30B1-4581-8ED3-CDAB3AFA30BD}" destId="{0357BDD2-DFBD-4810-9603-22ED72642508}" srcOrd="1" destOrd="0" presId="urn:microsoft.com/office/officeart/2005/8/layout/orgChart1"/>
    <dgm:cxn modelId="{E1638498-A6C1-4B0D-8F01-372E5B9F5E04}" type="presParOf" srcId="{C9811EFE-F06F-45A7-875A-E0F3D8F87E58}" destId="{7D6B0973-3A1D-481E-B2B8-5645F7C24365}" srcOrd="1" destOrd="0" presId="urn:microsoft.com/office/officeart/2005/8/layout/orgChart1"/>
    <dgm:cxn modelId="{0E4CB137-0969-404F-A04D-B3BF62C468A1}" type="presParOf" srcId="{7D6B0973-3A1D-481E-B2B8-5645F7C24365}" destId="{D0C6844B-82DB-4169-917F-44D55199F0DB}" srcOrd="0" destOrd="0" presId="urn:microsoft.com/office/officeart/2005/8/layout/orgChart1"/>
    <dgm:cxn modelId="{93D4BFB1-841F-4009-ADA7-CDE7D0FAC73A}" type="presParOf" srcId="{7D6B0973-3A1D-481E-B2B8-5645F7C24365}" destId="{905302F4-C866-41B5-913F-64016029B92C}" srcOrd="1" destOrd="0" presId="urn:microsoft.com/office/officeart/2005/8/layout/orgChart1"/>
    <dgm:cxn modelId="{43E13F56-0A14-4D6A-9D71-7CB460026C9D}" type="presParOf" srcId="{905302F4-C866-41B5-913F-64016029B92C}" destId="{85F70E80-588B-4FAC-86AD-5F81C66F8081}" srcOrd="0" destOrd="0" presId="urn:microsoft.com/office/officeart/2005/8/layout/orgChart1"/>
    <dgm:cxn modelId="{D8D2FEC3-2D6F-4EDF-A2E3-B766737513DB}" type="presParOf" srcId="{85F70E80-588B-4FAC-86AD-5F81C66F8081}" destId="{A632268D-BDDA-43DB-88FE-FFE0DD8BE89C}" srcOrd="0" destOrd="0" presId="urn:microsoft.com/office/officeart/2005/8/layout/orgChart1"/>
    <dgm:cxn modelId="{E16C4724-C4B7-4549-A29E-2DDBC2238034}" type="presParOf" srcId="{85F70E80-588B-4FAC-86AD-5F81C66F8081}" destId="{FE1AA07B-69DB-42A6-A301-6E8EDC0B4BDE}" srcOrd="1" destOrd="0" presId="urn:microsoft.com/office/officeart/2005/8/layout/orgChart1"/>
    <dgm:cxn modelId="{59746BF4-C1DD-4842-B60E-790D6D7AD039}" type="presParOf" srcId="{905302F4-C866-41B5-913F-64016029B92C}" destId="{380DFF8E-2BB9-4169-B7E4-73F56DC31EF6}" srcOrd="1" destOrd="0" presId="urn:microsoft.com/office/officeart/2005/8/layout/orgChart1"/>
    <dgm:cxn modelId="{F45E39BF-2C65-4774-949F-6621D3738A54}" type="presParOf" srcId="{905302F4-C866-41B5-913F-64016029B92C}" destId="{311E63AE-2CF5-450E-9B36-E894990FE78C}" srcOrd="2" destOrd="0" presId="urn:microsoft.com/office/officeart/2005/8/layout/orgChart1"/>
    <dgm:cxn modelId="{C50FB85D-B084-466E-8482-1168DCEF5BFF}" type="presParOf" srcId="{7D6B0973-3A1D-481E-B2B8-5645F7C24365}" destId="{69E047C0-5FAA-4B1E-B0A5-8345DD1F24EF}" srcOrd="2" destOrd="0" presId="urn:microsoft.com/office/officeart/2005/8/layout/orgChart1"/>
    <dgm:cxn modelId="{3B8EA0C7-1AB4-4488-A020-AAF0371C780A}" type="presParOf" srcId="{7D6B0973-3A1D-481E-B2B8-5645F7C24365}" destId="{BB8C6AF8-BD17-44DE-BB68-54534C0643EA}" srcOrd="3" destOrd="0" presId="urn:microsoft.com/office/officeart/2005/8/layout/orgChart1"/>
    <dgm:cxn modelId="{59A4605C-5607-4549-A877-3EC1BB161FD4}" type="presParOf" srcId="{BB8C6AF8-BD17-44DE-BB68-54534C0643EA}" destId="{02191AB9-A0C0-4F9E-85E6-27A7C1D52EEF}" srcOrd="0" destOrd="0" presId="urn:microsoft.com/office/officeart/2005/8/layout/orgChart1"/>
    <dgm:cxn modelId="{5F111450-824B-4A34-B694-96B5111FC9D7}" type="presParOf" srcId="{02191AB9-A0C0-4F9E-85E6-27A7C1D52EEF}" destId="{1857AC34-75FD-406B-92E3-38151AA50CA1}" srcOrd="0" destOrd="0" presId="urn:microsoft.com/office/officeart/2005/8/layout/orgChart1"/>
    <dgm:cxn modelId="{0FC302C6-311F-4E1B-B1A6-CE6FF7230A04}" type="presParOf" srcId="{02191AB9-A0C0-4F9E-85E6-27A7C1D52EEF}" destId="{D3F04CD4-B28A-4586-AB54-4FE201E5E91C}" srcOrd="1" destOrd="0" presId="urn:microsoft.com/office/officeart/2005/8/layout/orgChart1"/>
    <dgm:cxn modelId="{E90ACEEC-FAB7-4054-B9F9-8A46A2CDB840}" type="presParOf" srcId="{BB8C6AF8-BD17-44DE-BB68-54534C0643EA}" destId="{988D1C7E-5F58-4D6A-A8C7-BFC9FD37C017}" srcOrd="1" destOrd="0" presId="urn:microsoft.com/office/officeart/2005/8/layout/orgChart1"/>
    <dgm:cxn modelId="{374CDE96-7033-441E-A834-0FB781E755C1}" type="presParOf" srcId="{BB8C6AF8-BD17-44DE-BB68-54534C0643EA}" destId="{F01DE7D6-A01D-4AA3-9533-EC5B5905919E}" srcOrd="2" destOrd="0" presId="urn:microsoft.com/office/officeart/2005/8/layout/orgChart1"/>
    <dgm:cxn modelId="{923995AA-D65F-4CC8-8E79-F588B5BF57EC}" type="presParOf" srcId="{C9811EFE-F06F-45A7-875A-E0F3D8F87E58}" destId="{99E30B2A-D422-4EC6-B304-8A64BA10837E}" srcOrd="2" destOrd="0" presId="urn:microsoft.com/office/officeart/2005/8/layout/orgChart1"/>
    <dgm:cxn modelId="{9594D601-85CF-40BD-B739-4F58057443E3}" type="presParOf" srcId="{15B8F8BB-3C4A-42B2-907E-C3C1AED0FC13}" destId="{13AD60CB-ECF8-49A1-8EBF-27D82D2C979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6A9CF7-4537-4660-BD73-AE97434EC6B6}"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8B9EC933-B3DD-4113-8A54-46197281A7D2}">
      <dgm:prSet phldrT="[Text]"/>
      <dgm:spPr/>
      <dgm:t>
        <a:bodyPr/>
        <a:lstStyle/>
        <a:p>
          <a:r>
            <a:rPr lang="en-US" dirty="0"/>
            <a:t>Associates Degree Seeking FTIC Student</a:t>
          </a:r>
        </a:p>
      </dgm:t>
    </dgm:pt>
    <dgm:pt modelId="{2C8F372F-C229-44C0-B0D0-764A789A76DB}" type="parTrans" cxnId="{EF7D4DBC-F343-4F4D-8CC6-371FFF069312}">
      <dgm:prSet/>
      <dgm:spPr/>
      <dgm:t>
        <a:bodyPr/>
        <a:lstStyle/>
        <a:p>
          <a:endParaRPr lang="en-US"/>
        </a:p>
      </dgm:t>
    </dgm:pt>
    <dgm:pt modelId="{33F72960-231E-42E8-8747-58A2763BD497}" type="sibTrans" cxnId="{EF7D4DBC-F343-4F4D-8CC6-371FFF069312}">
      <dgm:prSet/>
      <dgm:spPr/>
      <dgm:t>
        <a:bodyPr/>
        <a:lstStyle/>
        <a:p>
          <a:endParaRPr lang="en-US"/>
        </a:p>
      </dgm:t>
    </dgm:pt>
    <dgm:pt modelId="{2C3812B2-A4DB-4B9E-9FEA-78390004274E}">
      <dgm:prSet phldrT="[Text]"/>
      <dgm:spPr/>
      <dgm:t>
        <a:bodyPr/>
        <a:lstStyle/>
        <a:p>
          <a:r>
            <a:rPr lang="en-US" dirty="0"/>
            <a:t>Part-time</a:t>
          </a:r>
        </a:p>
        <a:p>
          <a:r>
            <a:rPr lang="en-US" dirty="0"/>
            <a:t>(&lt;12 credits in Fall) </a:t>
          </a:r>
        </a:p>
      </dgm:t>
    </dgm:pt>
    <dgm:pt modelId="{6FF1CF2B-9E41-43AB-B087-904A7BF1F20B}" type="parTrans" cxnId="{520DC0C2-1CED-4B4D-94F8-B24866AFB2CA}">
      <dgm:prSet/>
      <dgm:spPr/>
      <dgm:t>
        <a:bodyPr/>
        <a:lstStyle/>
        <a:p>
          <a:endParaRPr lang="en-US"/>
        </a:p>
      </dgm:t>
    </dgm:pt>
    <dgm:pt modelId="{F8C10D27-50B2-4F85-93CD-00DEC52E62BE}" type="sibTrans" cxnId="{520DC0C2-1CED-4B4D-94F8-B24866AFB2CA}">
      <dgm:prSet/>
      <dgm:spPr/>
      <dgm:t>
        <a:bodyPr/>
        <a:lstStyle/>
        <a:p>
          <a:endParaRPr lang="en-US"/>
        </a:p>
      </dgm:t>
    </dgm:pt>
    <dgm:pt modelId="{601CD6E8-5346-497C-B683-8B744F4F9780}">
      <dgm:prSet phldrT="[Text]"/>
      <dgm:spPr/>
      <dgm:t>
        <a:bodyPr/>
        <a:lstStyle/>
        <a:p>
          <a:r>
            <a:rPr lang="en-US" dirty="0"/>
            <a:t>Returns for </a:t>
          </a:r>
        </a:p>
        <a:p>
          <a:r>
            <a:rPr lang="en-US" dirty="0"/>
            <a:t>Spring Semester</a:t>
          </a:r>
        </a:p>
      </dgm:t>
    </dgm:pt>
    <dgm:pt modelId="{EDB6E0F1-EADC-493D-940B-09C9AD927E60}" type="parTrans" cxnId="{0990A914-71CA-4CE5-8F2F-2BB59BF65218}">
      <dgm:prSet/>
      <dgm:spPr/>
      <dgm:t>
        <a:bodyPr/>
        <a:lstStyle/>
        <a:p>
          <a:endParaRPr lang="en-US"/>
        </a:p>
      </dgm:t>
    </dgm:pt>
    <dgm:pt modelId="{0FABC32E-4334-4A78-9506-E174A2807CF9}" type="sibTrans" cxnId="{0990A914-71CA-4CE5-8F2F-2BB59BF65218}">
      <dgm:prSet/>
      <dgm:spPr/>
      <dgm:t>
        <a:bodyPr/>
        <a:lstStyle/>
        <a:p>
          <a:endParaRPr lang="en-US"/>
        </a:p>
      </dgm:t>
    </dgm:pt>
    <dgm:pt modelId="{4DC753B6-D38A-46EE-98F8-BB5A1C55866F}">
      <dgm:prSet phldrT="[Text]"/>
      <dgm:spPr/>
      <dgm:t>
        <a:bodyPr/>
        <a:lstStyle/>
        <a:p>
          <a:r>
            <a:rPr lang="en-US" dirty="0"/>
            <a:t>Full-time</a:t>
          </a:r>
        </a:p>
        <a:p>
          <a:r>
            <a:rPr lang="en-US" dirty="0"/>
            <a:t>(12+ credits in Fall) </a:t>
          </a:r>
        </a:p>
      </dgm:t>
    </dgm:pt>
    <dgm:pt modelId="{0FDACF9E-25A5-4485-8833-1CB82C5734EB}" type="parTrans" cxnId="{06744C85-BAEE-42EA-8EDA-A02D2BF9B714}">
      <dgm:prSet/>
      <dgm:spPr/>
      <dgm:t>
        <a:bodyPr/>
        <a:lstStyle/>
        <a:p>
          <a:endParaRPr lang="en-US"/>
        </a:p>
      </dgm:t>
    </dgm:pt>
    <dgm:pt modelId="{5C12CF32-9638-4F5D-B7FE-539E58E57C67}" type="sibTrans" cxnId="{06744C85-BAEE-42EA-8EDA-A02D2BF9B714}">
      <dgm:prSet/>
      <dgm:spPr/>
      <dgm:t>
        <a:bodyPr/>
        <a:lstStyle/>
        <a:p>
          <a:endParaRPr lang="en-US"/>
        </a:p>
      </dgm:t>
    </dgm:pt>
    <dgm:pt modelId="{E3279889-1174-41E0-8E6F-146AC7EF78A6}">
      <dgm:prSet phldrT="[Text]"/>
      <dgm:spPr/>
      <dgm:t>
        <a:bodyPr/>
        <a:lstStyle/>
        <a:p>
          <a:r>
            <a:rPr lang="en-US" dirty="0"/>
            <a:t>Returns for </a:t>
          </a:r>
        </a:p>
        <a:p>
          <a:r>
            <a:rPr lang="en-US" dirty="0"/>
            <a:t>Spring Semester</a:t>
          </a:r>
        </a:p>
      </dgm:t>
    </dgm:pt>
    <dgm:pt modelId="{2C1C7EF3-86DD-43B5-B0C6-3E454AE21976}" type="parTrans" cxnId="{424B2DF4-FF78-4D00-9568-28D60F5E12B3}">
      <dgm:prSet/>
      <dgm:spPr/>
      <dgm:t>
        <a:bodyPr/>
        <a:lstStyle/>
        <a:p>
          <a:endParaRPr lang="en-US"/>
        </a:p>
      </dgm:t>
    </dgm:pt>
    <dgm:pt modelId="{B2B16FB1-26CF-4AAF-9252-C32972564FC4}" type="sibTrans" cxnId="{424B2DF4-FF78-4D00-9568-28D60F5E12B3}">
      <dgm:prSet/>
      <dgm:spPr/>
      <dgm:t>
        <a:bodyPr/>
        <a:lstStyle/>
        <a:p>
          <a:endParaRPr lang="en-US"/>
        </a:p>
      </dgm:t>
    </dgm:pt>
    <dgm:pt modelId="{A2237282-194F-4058-8A4F-191542FF1C9E}">
      <dgm:prSet phldrT="[Text]"/>
      <dgm:spPr/>
      <dgm:t>
        <a:bodyPr/>
        <a:lstStyle/>
        <a:p>
          <a:r>
            <a:rPr lang="en-US" dirty="0"/>
            <a:t>Returns for </a:t>
          </a:r>
        </a:p>
        <a:p>
          <a:r>
            <a:rPr lang="en-US" dirty="0"/>
            <a:t>Fall Semester </a:t>
          </a:r>
        </a:p>
      </dgm:t>
    </dgm:pt>
    <dgm:pt modelId="{30B8A153-E416-498C-BA66-1BC2CF58DE8C}" type="parTrans" cxnId="{87A25714-F2E0-4362-9EE0-4E2266AB20DE}">
      <dgm:prSet/>
      <dgm:spPr/>
      <dgm:t>
        <a:bodyPr/>
        <a:lstStyle/>
        <a:p>
          <a:endParaRPr lang="en-US"/>
        </a:p>
      </dgm:t>
    </dgm:pt>
    <dgm:pt modelId="{33604C83-7472-4B5F-9428-0B6D04D9DFB9}" type="sibTrans" cxnId="{87A25714-F2E0-4362-9EE0-4E2266AB20DE}">
      <dgm:prSet/>
      <dgm:spPr/>
      <dgm:t>
        <a:bodyPr/>
        <a:lstStyle/>
        <a:p>
          <a:endParaRPr lang="en-US"/>
        </a:p>
      </dgm:t>
    </dgm:pt>
    <dgm:pt modelId="{2A057AAE-ED34-46DE-88E3-BC296CE60AD1}">
      <dgm:prSet phldrT="[Text]"/>
      <dgm:spPr/>
      <dgm:t>
        <a:bodyPr/>
        <a:lstStyle/>
        <a:p>
          <a:r>
            <a:rPr lang="en-US" dirty="0"/>
            <a:t>Returns for </a:t>
          </a:r>
        </a:p>
        <a:p>
          <a:r>
            <a:rPr lang="en-US" dirty="0"/>
            <a:t>Fall Semester </a:t>
          </a:r>
        </a:p>
      </dgm:t>
    </dgm:pt>
    <dgm:pt modelId="{91E2E160-EEE5-469D-A5EB-07E85788EA66}" type="parTrans" cxnId="{48170C8C-B47F-43E1-B11B-59927CE82A4A}">
      <dgm:prSet/>
      <dgm:spPr/>
      <dgm:t>
        <a:bodyPr/>
        <a:lstStyle/>
        <a:p>
          <a:endParaRPr lang="en-US"/>
        </a:p>
      </dgm:t>
    </dgm:pt>
    <dgm:pt modelId="{2267B871-6322-4CD8-8EC0-6107FA612DB0}" type="sibTrans" cxnId="{48170C8C-B47F-43E1-B11B-59927CE82A4A}">
      <dgm:prSet/>
      <dgm:spPr/>
      <dgm:t>
        <a:bodyPr/>
        <a:lstStyle/>
        <a:p>
          <a:endParaRPr lang="en-US"/>
        </a:p>
      </dgm:t>
    </dgm:pt>
    <dgm:pt modelId="{609327D8-8A22-40AA-A267-E9C36C46FDAE}" type="pres">
      <dgm:prSet presAssocID="{696A9CF7-4537-4660-BD73-AE97434EC6B6}" presName="hierChild1" presStyleCnt="0">
        <dgm:presLayoutVars>
          <dgm:orgChart val="1"/>
          <dgm:chPref val="1"/>
          <dgm:dir/>
          <dgm:animOne val="branch"/>
          <dgm:animLvl val="lvl"/>
          <dgm:resizeHandles/>
        </dgm:presLayoutVars>
      </dgm:prSet>
      <dgm:spPr/>
    </dgm:pt>
    <dgm:pt modelId="{15B8F8BB-3C4A-42B2-907E-C3C1AED0FC13}" type="pres">
      <dgm:prSet presAssocID="{8B9EC933-B3DD-4113-8A54-46197281A7D2}" presName="hierRoot1" presStyleCnt="0">
        <dgm:presLayoutVars>
          <dgm:hierBranch val="init"/>
        </dgm:presLayoutVars>
      </dgm:prSet>
      <dgm:spPr/>
    </dgm:pt>
    <dgm:pt modelId="{38E566A6-F896-41ED-857A-41773FC981C3}" type="pres">
      <dgm:prSet presAssocID="{8B9EC933-B3DD-4113-8A54-46197281A7D2}" presName="rootComposite1" presStyleCnt="0"/>
      <dgm:spPr/>
    </dgm:pt>
    <dgm:pt modelId="{61D84541-05B3-4268-9D68-558AAED0BB3B}" type="pres">
      <dgm:prSet presAssocID="{8B9EC933-B3DD-4113-8A54-46197281A7D2}" presName="rootText1" presStyleLbl="node0" presStyleIdx="0" presStyleCnt="1">
        <dgm:presLayoutVars>
          <dgm:chPref val="3"/>
        </dgm:presLayoutVars>
      </dgm:prSet>
      <dgm:spPr/>
    </dgm:pt>
    <dgm:pt modelId="{E6D7D122-84F5-4760-9DF1-A28628C73C90}" type="pres">
      <dgm:prSet presAssocID="{8B9EC933-B3DD-4113-8A54-46197281A7D2}" presName="rootConnector1" presStyleLbl="node1" presStyleIdx="0" presStyleCnt="0"/>
      <dgm:spPr/>
    </dgm:pt>
    <dgm:pt modelId="{03F7234A-32CC-4E4A-A6FA-F418E5634FCA}" type="pres">
      <dgm:prSet presAssocID="{8B9EC933-B3DD-4113-8A54-46197281A7D2}" presName="hierChild2" presStyleCnt="0"/>
      <dgm:spPr/>
    </dgm:pt>
    <dgm:pt modelId="{3C4C1D79-162C-44EA-BD44-38429529C2F6}" type="pres">
      <dgm:prSet presAssocID="{6FF1CF2B-9E41-43AB-B087-904A7BF1F20B}" presName="Name37" presStyleLbl="parChTrans1D2" presStyleIdx="0" presStyleCnt="2"/>
      <dgm:spPr/>
    </dgm:pt>
    <dgm:pt modelId="{F4C8937E-72C1-4D85-A951-D079B255EEE3}" type="pres">
      <dgm:prSet presAssocID="{2C3812B2-A4DB-4B9E-9FEA-78390004274E}" presName="hierRoot2" presStyleCnt="0">
        <dgm:presLayoutVars>
          <dgm:hierBranch val="init"/>
        </dgm:presLayoutVars>
      </dgm:prSet>
      <dgm:spPr/>
    </dgm:pt>
    <dgm:pt modelId="{BE2DC0D7-B50D-4732-898B-AD3B28B172C6}" type="pres">
      <dgm:prSet presAssocID="{2C3812B2-A4DB-4B9E-9FEA-78390004274E}" presName="rootComposite" presStyleCnt="0"/>
      <dgm:spPr/>
    </dgm:pt>
    <dgm:pt modelId="{F2721A94-98D0-4F6D-94FB-ABA553C664CF}" type="pres">
      <dgm:prSet presAssocID="{2C3812B2-A4DB-4B9E-9FEA-78390004274E}" presName="rootText" presStyleLbl="node2" presStyleIdx="0" presStyleCnt="2">
        <dgm:presLayoutVars>
          <dgm:chPref val="3"/>
        </dgm:presLayoutVars>
      </dgm:prSet>
      <dgm:spPr/>
    </dgm:pt>
    <dgm:pt modelId="{6B4E5975-B4DC-4782-9FEA-3CA759CB37A0}" type="pres">
      <dgm:prSet presAssocID="{2C3812B2-A4DB-4B9E-9FEA-78390004274E}" presName="rootConnector" presStyleLbl="node2" presStyleIdx="0" presStyleCnt="2"/>
      <dgm:spPr/>
    </dgm:pt>
    <dgm:pt modelId="{670C7FA8-746F-4CA2-B7CC-ADD86D6BA1FB}" type="pres">
      <dgm:prSet presAssocID="{2C3812B2-A4DB-4B9E-9FEA-78390004274E}" presName="hierChild4" presStyleCnt="0"/>
      <dgm:spPr/>
    </dgm:pt>
    <dgm:pt modelId="{E26C99B5-7F59-46FE-8FFA-4343729B7508}" type="pres">
      <dgm:prSet presAssocID="{EDB6E0F1-EADC-493D-940B-09C9AD927E60}" presName="Name37" presStyleLbl="parChTrans1D3" presStyleIdx="0" presStyleCnt="4"/>
      <dgm:spPr/>
    </dgm:pt>
    <dgm:pt modelId="{DC1A4D70-9FD0-421C-8EFE-9C7CE788B5D9}" type="pres">
      <dgm:prSet presAssocID="{601CD6E8-5346-497C-B683-8B744F4F9780}" presName="hierRoot2" presStyleCnt="0">
        <dgm:presLayoutVars>
          <dgm:hierBranch val="init"/>
        </dgm:presLayoutVars>
      </dgm:prSet>
      <dgm:spPr/>
    </dgm:pt>
    <dgm:pt modelId="{9BEFB48D-0DFB-4F75-97E4-C462D4D92B7A}" type="pres">
      <dgm:prSet presAssocID="{601CD6E8-5346-497C-B683-8B744F4F9780}" presName="rootComposite" presStyleCnt="0"/>
      <dgm:spPr/>
    </dgm:pt>
    <dgm:pt modelId="{4CD6B018-35E1-4C3F-BEB9-1D460D572D80}" type="pres">
      <dgm:prSet presAssocID="{601CD6E8-5346-497C-B683-8B744F4F9780}" presName="rootText" presStyleLbl="node3" presStyleIdx="0" presStyleCnt="4">
        <dgm:presLayoutVars>
          <dgm:chPref val="3"/>
        </dgm:presLayoutVars>
      </dgm:prSet>
      <dgm:spPr/>
    </dgm:pt>
    <dgm:pt modelId="{247DC0BD-11E3-4085-8DB8-2C114AD667BE}" type="pres">
      <dgm:prSet presAssocID="{601CD6E8-5346-497C-B683-8B744F4F9780}" presName="rootConnector" presStyleLbl="node3" presStyleIdx="0" presStyleCnt="4"/>
      <dgm:spPr/>
    </dgm:pt>
    <dgm:pt modelId="{F086277B-E0E5-4999-8CEF-BA65772D8AEB}" type="pres">
      <dgm:prSet presAssocID="{601CD6E8-5346-497C-B683-8B744F4F9780}" presName="hierChild4" presStyleCnt="0"/>
      <dgm:spPr/>
    </dgm:pt>
    <dgm:pt modelId="{2B1F5BDF-9094-4677-B33F-8EC417633579}" type="pres">
      <dgm:prSet presAssocID="{601CD6E8-5346-497C-B683-8B744F4F9780}" presName="hierChild5" presStyleCnt="0"/>
      <dgm:spPr/>
    </dgm:pt>
    <dgm:pt modelId="{936EE166-49AA-42A8-8C15-D5883F2AF96C}" type="pres">
      <dgm:prSet presAssocID="{30B8A153-E416-498C-BA66-1BC2CF58DE8C}" presName="Name37" presStyleLbl="parChTrans1D3" presStyleIdx="1" presStyleCnt="4"/>
      <dgm:spPr/>
    </dgm:pt>
    <dgm:pt modelId="{8B2833CD-DC85-4440-81E0-E19E07168CCD}" type="pres">
      <dgm:prSet presAssocID="{A2237282-194F-4058-8A4F-191542FF1C9E}" presName="hierRoot2" presStyleCnt="0">
        <dgm:presLayoutVars>
          <dgm:hierBranch val="init"/>
        </dgm:presLayoutVars>
      </dgm:prSet>
      <dgm:spPr/>
    </dgm:pt>
    <dgm:pt modelId="{D8862015-4F25-42B5-AB09-01FC014AAAEF}" type="pres">
      <dgm:prSet presAssocID="{A2237282-194F-4058-8A4F-191542FF1C9E}" presName="rootComposite" presStyleCnt="0"/>
      <dgm:spPr/>
    </dgm:pt>
    <dgm:pt modelId="{C5CC85F6-42D5-418D-A159-ECF0292A5A91}" type="pres">
      <dgm:prSet presAssocID="{A2237282-194F-4058-8A4F-191542FF1C9E}" presName="rootText" presStyleLbl="node3" presStyleIdx="1" presStyleCnt="4">
        <dgm:presLayoutVars>
          <dgm:chPref val="3"/>
        </dgm:presLayoutVars>
      </dgm:prSet>
      <dgm:spPr/>
    </dgm:pt>
    <dgm:pt modelId="{E3E59CFC-74DE-420D-BE4A-5EC8780CFFFD}" type="pres">
      <dgm:prSet presAssocID="{A2237282-194F-4058-8A4F-191542FF1C9E}" presName="rootConnector" presStyleLbl="node3" presStyleIdx="1" presStyleCnt="4"/>
      <dgm:spPr/>
    </dgm:pt>
    <dgm:pt modelId="{2318B346-FF41-4A75-B831-1BC9DB3ACD7F}" type="pres">
      <dgm:prSet presAssocID="{A2237282-194F-4058-8A4F-191542FF1C9E}" presName="hierChild4" presStyleCnt="0"/>
      <dgm:spPr/>
    </dgm:pt>
    <dgm:pt modelId="{E893F5BE-496D-49B6-9A4B-35B4618EDF6F}" type="pres">
      <dgm:prSet presAssocID="{A2237282-194F-4058-8A4F-191542FF1C9E}" presName="hierChild5" presStyleCnt="0"/>
      <dgm:spPr/>
    </dgm:pt>
    <dgm:pt modelId="{08D70916-A196-4B78-9C67-9F85B6EBAC34}" type="pres">
      <dgm:prSet presAssocID="{2C3812B2-A4DB-4B9E-9FEA-78390004274E}" presName="hierChild5" presStyleCnt="0"/>
      <dgm:spPr/>
    </dgm:pt>
    <dgm:pt modelId="{21520CAD-B380-41A9-85F2-12480D66F808}" type="pres">
      <dgm:prSet presAssocID="{0FDACF9E-25A5-4485-8833-1CB82C5734EB}" presName="Name37" presStyleLbl="parChTrans1D2" presStyleIdx="1" presStyleCnt="2"/>
      <dgm:spPr/>
    </dgm:pt>
    <dgm:pt modelId="{A21D389C-7998-4F6F-9196-104B09FB5CD2}" type="pres">
      <dgm:prSet presAssocID="{4DC753B6-D38A-46EE-98F8-BB5A1C55866F}" presName="hierRoot2" presStyleCnt="0">
        <dgm:presLayoutVars>
          <dgm:hierBranch val="init"/>
        </dgm:presLayoutVars>
      </dgm:prSet>
      <dgm:spPr/>
    </dgm:pt>
    <dgm:pt modelId="{0102D762-2FFF-4CCC-BB42-CE43ABA97F22}" type="pres">
      <dgm:prSet presAssocID="{4DC753B6-D38A-46EE-98F8-BB5A1C55866F}" presName="rootComposite" presStyleCnt="0"/>
      <dgm:spPr/>
    </dgm:pt>
    <dgm:pt modelId="{8CF8480C-5BAD-4518-9AA3-9BAAA5AF205B}" type="pres">
      <dgm:prSet presAssocID="{4DC753B6-D38A-46EE-98F8-BB5A1C55866F}" presName="rootText" presStyleLbl="node2" presStyleIdx="1" presStyleCnt="2">
        <dgm:presLayoutVars>
          <dgm:chPref val="3"/>
        </dgm:presLayoutVars>
      </dgm:prSet>
      <dgm:spPr/>
    </dgm:pt>
    <dgm:pt modelId="{5A28BF7E-CC50-46B0-B807-46C56568D30A}" type="pres">
      <dgm:prSet presAssocID="{4DC753B6-D38A-46EE-98F8-BB5A1C55866F}" presName="rootConnector" presStyleLbl="node2" presStyleIdx="1" presStyleCnt="2"/>
      <dgm:spPr/>
    </dgm:pt>
    <dgm:pt modelId="{EBE5FF03-AF75-4F10-8B3D-D193D38A45A0}" type="pres">
      <dgm:prSet presAssocID="{4DC753B6-D38A-46EE-98F8-BB5A1C55866F}" presName="hierChild4" presStyleCnt="0"/>
      <dgm:spPr/>
    </dgm:pt>
    <dgm:pt modelId="{D0C6844B-82DB-4169-917F-44D55199F0DB}" type="pres">
      <dgm:prSet presAssocID="{2C1C7EF3-86DD-43B5-B0C6-3E454AE21976}" presName="Name37" presStyleLbl="parChTrans1D3" presStyleIdx="2" presStyleCnt="4"/>
      <dgm:spPr/>
    </dgm:pt>
    <dgm:pt modelId="{905302F4-C866-41B5-913F-64016029B92C}" type="pres">
      <dgm:prSet presAssocID="{E3279889-1174-41E0-8E6F-146AC7EF78A6}" presName="hierRoot2" presStyleCnt="0">
        <dgm:presLayoutVars>
          <dgm:hierBranch val="init"/>
        </dgm:presLayoutVars>
      </dgm:prSet>
      <dgm:spPr/>
    </dgm:pt>
    <dgm:pt modelId="{85F70E80-588B-4FAC-86AD-5F81C66F8081}" type="pres">
      <dgm:prSet presAssocID="{E3279889-1174-41E0-8E6F-146AC7EF78A6}" presName="rootComposite" presStyleCnt="0"/>
      <dgm:spPr/>
    </dgm:pt>
    <dgm:pt modelId="{A632268D-BDDA-43DB-88FE-FFE0DD8BE89C}" type="pres">
      <dgm:prSet presAssocID="{E3279889-1174-41E0-8E6F-146AC7EF78A6}" presName="rootText" presStyleLbl="node3" presStyleIdx="2" presStyleCnt="4">
        <dgm:presLayoutVars>
          <dgm:chPref val="3"/>
        </dgm:presLayoutVars>
      </dgm:prSet>
      <dgm:spPr/>
    </dgm:pt>
    <dgm:pt modelId="{FE1AA07B-69DB-42A6-A301-6E8EDC0B4BDE}" type="pres">
      <dgm:prSet presAssocID="{E3279889-1174-41E0-8E6F-146AC7EF78A6}" presName="rootConnector" presStyleLbl="node3" presStyleIdx="2" presStyleCnt="4"/>
      <dgm:spPr/>
    </dgm:pt>
    <dgm:pt modelId="{380DFF8E-2BB9-4169-B7E4-73F56DC31EF6}" type="pres">
      <dgm:prSet presAssocID="{E3279889-1174-41E0-8E6F-146AC7EF78A6}" presName="hierChild4" presStyleCnt="0"/>
      <dgm:spPr/>
    </dgm:pt>
    <dgm:pt modelId="{311E63AE-2CF5-450E-9B36-E894990FE78C}" type="pres">
      <dgm:prSet presAssocID="{E3279889-1174-41E0-8E6F-146AC7EF78A6}" presName="hierChild5" presStyleCnt="0"/>
      <dgm:spPr/>
    </dgm:pt>
    <dgm:pt modelId="{9E986C2E-D455-4D48-A47D-63D4D72FE1C6}" type="pres">
      <dgm:prSet presAssocID="{91E2E160-EEE5-469D-A5EB-07E85788EA66}" presName="Name37" presStyleLbl="parChTrans1D3" presStyleIdx="3" presStyleCnt="4"/>
      <dgm:spPr/>
    </dgm:pt>
    <dgm:pt modelId="{5FCBE623-3E3B-495E-941F-B4E9CABF89AC}" type="pres">
      <dgm:prSet presAssocID="{2A057AAE-ED34-46DE-88E3-BC296CE60AD1}" presName="hierRoot2" presStyleCnt="0">
        <dgm:presLayoutVars>
          <dgm:hierBranch val="init"/>
        </dgm:presLayoutVars>
      </dgm:prSet>
      <dgm:spPr/>
    </dgm:pt>
    <dgm:pt modelId="{1F88BE5C-F539-48B8-874C-B673E0B5EF86}" type="pres">
      <dgm:prSet presAssocID="{2A057AAE-ED34-46DE-88E3-BC296CE60AD1}" presName="rootComposite" presStyleCnt="0"/>
      <dgm:spPr/>
    </dgm:pt>
    <dgm:pt modelId="{2D719F26-76D1-4EF0-9B32-A041E6A6737C}" type="pres">
      <dgm:prSet presAssocID="{2A057AAE-ED34-46DE-88E3-BC296CE60AD1}" presName="rootText" presStyleLbl="node3" presStyleIdx="3" presStyleCnt="4">
        <dgm:presLayoutVars>
          <dgm:chPref val="3"/>
        </dgm:presLayoutVars>
      </dgm:prSet>
      <dgm:spPr/>
    </dgm:pt>
    <dgm:pt modelId="{24332ACD-AEB9-49D3-ACA9-1F11F3DFC5A1}" type="pres">
      <dgm:prSet presAssocID="{2A057AAE-ED34-46DE-88E3-BC296CE60AD1}" presName="rootConnector" presStyleLbl="node3" presStyleIdx="3" presStyleCnt="4"/>
      <dgm:spPr/>
    </dgm:pt>
    <dgm:pt modelId="{CD8453C4-B666-4DC7-9883-94CDBE230A06}" type="pres">
      <dgm:prSet presAssocID="{2A057AAE-ED34-46DE-88E3-BC296CE60AD1}" presName="hierChild4" presStyleCnt="0"/>
      <dgm:spPr/>
    </dgm:pt>
    <dgm:pt modelId="{6DE4A25E-685C-4D39-8536-42D83C7BE2DC}" type="pres">
      <dgm:prSet presAssocID="{2A057AAE-ED34-46DE-88E3-BC296CE60AD1}" presName="hierChild5" presStyleCnt="0"/>
      <dgm:spPr/>
    </dgm:pt>
    <dgm:pt modelId="{4F1AB05C-1560-4D25-9CBA-5517A0FDB5DF}" type="pres">
      <dgm:prSet presAssocID="{4DC753B6-D38A-46EE-98F8-BB5A1C55866F}" presName="hierChild5" presStyleCnt="0"/>
      <dgm:spPr/>
    </dgm:pt>
    <dgm:pt modelId="{13AD60CB-ECF8-49A1-8EBF-27D82D2C979B}" type="pres">
      <dgm:prSet presAssocID="{8B9EC933-B3DD-4113-8A54-46197281A7D2}" presName="hierChild3" presStyleCnt="0"/>
      <dgm:spPr/>
    </dgm:pt>
  </dgm:ptLst>
  <dgm:cxnLst>
    <dgm:cxn modelId="{1A951200-7E57-4074-B61F-CA4565B8D2BA}" type="presOf" srcId="{601CD6E8-5346-497C-B683-8B744F4F9780}" destId="{4CD6B018-35E1-4C3F-BEB9-1D460D572D80}" srcOrd="0" destOrd="0" presId="urn:microsoft.com/office/officeart/2005/8/layout/orgChart1"/>
    <dgm:cxn modelId="{0AA39A02-EA1B-450F-A763-2F06D13889BA}" type="presOf" srcId="{4DC753B6-D38A-46EE-98F8-BB5A1C55866F}" destId="{5A28BF7E-CC50-46B0-B807-46C56568D30A}" srcOrd="1" destOrd="0" presId="urn:microsoft.com/office/officeart/2005/8/layout/orgChart1"/>
    <dgm:cxn modelId="{D77A150C-3D38-4155-ADFC-A4813C2CFF4F}" type="presOf" srcId="{30B8A153-E416-498C-BA66-1BC2CF58DE8C}" destId="{936EE166-49AA-42A8-8C15-D5883F2AF96C}" srcOrd="0" destOrd="0" presId="urn:microsoft.com/office/officeart/2005/8/layout/orgChart1"/>
    <dgm:cxn modelId="{A5F04A10-B7C3-4F3F-8BCE-AC902622A300}" type="presOf" srcId="{2C3812B2-A4DB-4B9E-9FEA-78390004274E}" destId="{F2721A94-98D0-4F6D-94FB-ABA553C664CF}" srcOrd="0" destOrd="0" presId="urn:microsoft.com/office/officeart/2005/8/layout/orgChart1"/>
    <dgm:cxn modelId="{87A25714-F2E0-4362-9EE0-4E2266AB20DE}" srcId="{2C3812B2-A4DB-4B9E-9FEA-78390004274E}" destId="{A2237282-194F-4058-8A4F-191542FF1C9E}" srcOrd="1" destOrd="0" parTransId="{30B8A153-E416-498C-BA66-1BC2CF58DE8C}" sibTransId="{33604C83-7472-4B5F-9428-0B6D04D9DFB9}"/>
    <dgm:cxn modelId="{0990A914-71CA-4CE5-8F2F-2BB59BF65218}" srcId="{2C3812B2-A4DB-4B9E-9FEA-78390004274E}" destId="{601CD6E8-5346-497C-B683-8B744F4F9780}" srcOrd="0" destOrd="0" parTransId="{EDB6E0F1-EADC-493D-940B-09C9AD927E60}" sibTransId="{0FABC32E-4334-4A78-9506-E174A2807CF9}"/>
    <dgm:cxn modelId="{226FB81E-DB5F-4B58-9612-F3A37C70C0F9}" type="presOf" srcId="{2C3812B2-A4DB-4B9E-9FEA-78390004274E}" destId="{6B4E5975-B4DC-4782-9FEA-3CA759CB37A0}" srcOrd="1" destOrd="0" presId="urn:microsoft.com/office/officeart/2005/8/layout/orgChart1"/>
    <dgm:cxn modelId="{5762D320-84F4-45C4-8E4C-FC3BF58AA494}" type="presOf" srcId="{E3279889-1174-41E0-8E6F-146AC7EF78A6}" destId="{FE1AA07B-69DB-42A6-A301-6E8EDC0B4BDE}" srcOrd="1" destOrd="0" presId="urn:microsoft.com/office/officeart/2005/8/layout/orgChart1"/>
    <dgm:cxn modelId="{9C98C437-2967-4CA3-B655-24160094519B}" type="presOf" srcId="{696A9CF7-4537-4660-BD73-AE97434EC6B6}" destId="{609327D8-8A22-40AA-A267-E9C36C46FDAE}" srcOrd="0" destOrd="0" presId="urn:microsoft.com/office/officeart/2005/8/layout/orgChart1"/>
    <dgm:cxn modelId="{50655C48-96D3-4D8F-A05E-F6F9C522191C}" type="presOf" srcId="{E3279889-1174-41E0-8E6F-146AC7EF78A6}" destId="{A632268D-BDDA-43DB-88FE-FFE0DD8BE89C}" srcOrd="0" destOrd="0" presId="urn:microsoft.com/office/officeart/2005/8/layout/orgChart1"/>
    <dgm:cxn modelId="{AC990A69-6F9D-4445-89E0-1B9CF80D8F4B}" type="presOf" srcId="{91E2E160-EEE5-469D-A5EB-07E85788EA66}" destId="{9E986C2E-D455-4D48-A47D-63D4D72FE1C6}" srcOrd="0" destOrd="0" presId="urn:microsoft.com/office/officeart/2005/8/layout/orgChart1"/>
    <dgm:cxn modelId="{4E4EB26A-266C-4274-B7B7-D06DB94BCC75}" type="presOf" srcId="{8B9EC933-B3DD-4113-8A54-46197281A7D2}" destId="{E6D7D122-84F5-4760-9DF1-A28628C73C90}" srcOrd="1" destOrd="0" presId="urn:microsoft.com/office/officeart/2005/8/layout/orgChart1"/>
    <dgm:cxn modelId="{681F8F4E-B9A4-4DBD-B48D-9B05449B69EE}" type="presOf" srcId="{EDB6E0F1-EADC-493D-940B-09C9AD927E60}" destId="{E26C99B5-7F59-46FE-8FFA-4343729B7508}" srcOrd="0" destOrd="0" presId="urn:microsoft.com/office/officeart/2005/8/layout/orgChart1"/>
    <dgm:cxn modelId="{74E7A077-4229-474D-9B58-C30B4AFCC07A}" type="presOf" srcId="{0FDACF9E-25A5-4485-8833-1CB82C5734EB}" destId="{21520CAD-B380-41A9-85F2-12480D66F808}" srcOrd="0" destOrd="0" presId="urn:microsoft.com/office/officeart/2005/8/layout/orgChart1"/>
    <dgm:cxn modelId="{EBEBCB77-D7D4-43A0-8859-4964B0EA2DC1}" type="presOf" srcId="{8B9EC933-B3DD-4113-8A54-46197281A7D2}" destId="{61D84541-05B3-4268-9D68-558AAED0BB3B}" srcOrd="0" destOrd="0" presId="urn:microsoft.com/office/officeart/2005/8/layout/orgChart1"/>
    <dgm:cxn modelId="{4E738178-DE70-49A4-A791-422F3614F9B7}" type="presOf" srcId="{601CD6E8-5346-497C-B683-8B744F4F9780}" destId="{247DC0BD-11E3-4085-8DB8-2C114AD667BE}" srcOrd="1" destOrd="0" presId="urn:microsoft.com/office/officeart/2005/8/layout/orgChart1"/>
    <dgm:cxn modelId="{06744C85-BAEE-42EA-8EDA-A02D2BF9B714}" srcId="{8B9EC933-B3DD-4113-8A54-46197281A7D2}" destId="{4DC753B6-D38A-46EE-98F8-BB5A1C55866F}" srcOrd="1" destOrd="0" parTransId="{0FDACF9E-25A5-4485-8833-1CB82C5734EB}" sibTransId="{5C12CF32-9638-4F5D-B7FE-539E58E57C67}"/>
    <dgm:cxn modelId="{BB90FF87-33AE-439A-9146-33BA9857B1C9}" type="presOf" srcId="{6FF1CF2B-9E41-43AB-B087-904A7BF1F20B}" destId="{3C4C1D79-162C-44EA-BD44-38429529C2F6}" srcOrd="0" destOrd="0" presId="urn:microsoft.com/office/officeart/2005/8/layout/orgChart1"/>
    <dgm:cxn modelId="{0A1E5C89-8785-4C38-AC1D-322DD90856C7}" type="presOf" srcId="{A2237282-194F-4058-8A4F-191542FF1C9E}" destId="{C5CC85F6-42D5-418D-A159-ECF0292A5A91}" srcOrd="0" destOrd="0" presId="urn:microsoft.com/office/officeart/2005/8/layout/orgChart1"/>
    <dgm:cxn modelId="{48170C8C-B47F-43E1-B11B-59927CE82A4A}" srcId="{4DC753B6-D38A-46EE-98F8-BB5A1C55866F}" destId="{2A057AAE-ED34-46DE-88E3-BC296CE60AD1}" srcOrd="1" destOrd="0" parTransId="{91E2E160-EEE5-469D-A5EB-07E85788EA66}" sibTransId="{2267B871-6322-4CD8-8EC0-6107FA612DB0}"/>
    <dgm:cxn modelId="{2B2F6490-D598-4916-89AA-7FA1DAE36FE3}" type="presOf" srcId="{A2237282-194F-4058-8A4F-191542FF1C9E}" destId="{E3E59CFC-74DE-420D-BE4A-5EC8780CFFFD}" srcOrd="1" destOrd="0" presId="urn:microsoft.com/office/officeart/2005/8/layout/orgChart1"/>
    <dgm:cxn modelId="{85C07595-53D1-4725-819B-CAA45E50E3EB}" type="presOf" srcId="{2C1C7EF3-86DD-43B5-B0C6-3E454AE21976}" destId="{D0C6844B-82DB-4169-917F-44D55199F0DB}" srcOrd="0" destOrd="0" presId="urn:microsoft.com/office/officeart/2005/8/layout/orgChart1"/>
    <dgm:cxn modelId="{8D7ADCA0-B675-4789-BDCE-B7DB17C999C7}" type="presOf" srcId="{2A057AAE-ED34-46DE-88E3-BC296CE60AD1}" destId="{2D719F26-76D1-4EF0-9B32-A041E6A6737C}" srcOrd="0" destOrd="0" presId="urn:microsoft.com/office/officeart/2005/8/layout/orgChart1"/>
    <dgm:cxn modelId="{EF7D4DBC-F343-4F4D-8CC6-371FFF069312}" srcId="{696A9CF7-4537-4660-BD73-AE97434EC6B6}" destId="{8B9EC933-B3DD-4113-8A54-46197281A7D2}" srcOrd="0" destOrd="0" parTransId="{2C8F372F-C229-44C0-B0D0-764A789A76DB}" sibTransId="{33F72960-231E-42E8-8747-58A2763BD497}"/>
    <dgm:cxn modelId="{303920C2-66F9-4166-A844-7B67CEABFA67}" type="presOf" srcId="{2A057AAE-ED34-46DE-88E3-BC296CE60AD1}" destId="{24332ACD-AEB9-49D3-ACA9-1F11F3DFC5A1}" srcOrd="1" destOrd="0" presId="urn:microsoft.com/office/officeart/2005/8/layout/orgChart1"/>
    <dgm:cxn modelId="{520DC0C2-1CED-4B4D-94F8-B24866AFB2CA}" srcId="{8B9EC933-B3DD-4113-8A54-46197281A7D2}" destId="{2C3812B2-A4DB-4B9E-9FEA-78390004274E}" srcOrd="0" destOrd="0" parTransId="{6FF1CF2B-9E41-43AB-B087-904A7BF1F20B}" sibTransId="{F8C10D27-50B2-4F85-93CD-00DEC52E62BE}"/>
    <dgm:cxn modelId="{CA84F1D7-311F-4F6E-9D30-D72FEB183C3F}" type="presOf" srcId="{4DC753B6-D38A-46EE-98F8-BB5A1C55866F}" destId="{8CF8480C-5BAD-4518-9AA3-9BAAA5AF205B}" srcOrd="0" destOrd="0" presId="urn:microsoft.com/office/officeart/2005/8/layout/orgChart1"/>
    <dgm:cxn modelId="{424B2DF4-FF78-4D00-9568-28D60F5E12B3}" srcId="{4DC753B6-D38A-46EE-98F8-BB5A1C55866F}" destId="{E3279889-1174-41E0-8E6F-146AC7EF78A6}" srcOrd="0" destOrd="0" parTransId="{2C1C7EF3-86DD-43B5-B0C6-3E454AE21976}" sibTransId="{B2B16FB1-26CF-4AAF-9252-C32972564FC4}"/>
    <dgm:cxn modelId="{F05D69AE-5051-4540-B194-CE3FA96CC5A2}" type="presParOf" srcId="{609327D8-8A22-40AA-A267-E9C36C46FDAE}" destId="{15B8F8BB-3C4A-42B2-907E-C3C1AED0FC13}" srcOrd="0" destOrd="0" presId="urn:microsoft.com/office/officeart/2005/8/layout/orgChart1"/>
    <dgm:cxn modelId="{EEC9349C-A313-449E-B012-2165160420B3}" type="presParOf" srcId="{15B8F8BB-3C4A-42B2-907E-C3C1AED0FC13}" destId="{38E566A6-F896-41ED-857A-41773FC981C3}" srcOrd="0" destOrd="0" presId="urn:microsoft.com/office/officeart/2005/8/layout/orgChart1"/>
    <dgm:cxn modelId="{7E7A7B2A-8E11-4879-BC4D-F5DE2D8FE902}" type="presParOf" srcId="{38E566A6-F896-41ED-857A-41773FC981C3}" destId="{61D84541-05B3-4268-9D68-558AAED0BB3B}" srcOrd="0" destOrd="0" presId="urn:microsoft.com/office/officeart/2005/8/layout/orgChart1"/>
    <dgm:cxn modelId="{93471F89-29B6-48C9-AE6E-5B979A25F9B4}" type="presParOf" srcId="{38E566A6-F896-41ED-857A-41773FC981C3}" destId="{E6D7D122-84F5-4760-9DF1-A28628C73C90}" srcOrd="1" destOrd="0" presId="urn:microsoft.com/office/officeart/2005/8/layout/orgChart1"/>
    <dgm:cxn modelId="{9082D65F-6D6E-419B-9729-6AEA1F66FA67}" type="presParOf" srcId="{15B8F8BB-3C4A-42B2-907E-C3C1AED0FC13}" destId="{03F7234A-32CC-4E4A-A6FA-F418E5634FCA}" srcOrd="1" destOrd="0" presId="urn:microsoft.com/office/officeart/2005/8/layout/orgChart1"/>
    <dgm:cxn modelId="{D14E677E-319B-4EBF-B5DE-E0E9343E2776}" type="presParOf" srcId="{03F7234A-32CC-4E4A-A6FA-F418E5634FCA}" destId="{3C4C1D79-162C-44EA-BD44-38429529C2F6}" srcOrd="0" destOrd="0" presId="urn:microsoft.com/office/officeart/2005/8/layout/orgChart1"/>
    <dgm:cxn modelId="{D2C27A97-4918-4D5F-9F51-B04FF9ABE71D}" type="presParOf" srcId="{03F7234A-32CC-4E4A-A6FA-F418E5634FCA}" destId="{F4C8937E-72C1-4D85-A951-D079B255EEE3}" srcOrd="1" destOrd="0" presId="urn:microsoft.com/office/officeart/2005/8/layout/orgChart1"/>
    <dgm:cxn modelId="{D4F0D0B1-E586-422C-98E1-4C1CCB9CE127}" type="presParOf" srcId="{F4C8937E-72C1-4D85-A951-D079B255EEE3}" destId="{BE2DC0D7-B50D-4732-898B-AD3B28B172C6}" srcOrd="0" destOrd="0" presId="urn:microsoft.com/office/officeart/2005/8/layout/orgChart1"/>
    <dgm:cxn modelId="{968EEC7A-0C71-4E86-870A-5AD77ABC10C0}" type="presParOf" srcId="{BE2DC0D7-B50D-4732-898B-AD3B28B172C6}" destId="{F2721A94-98D0-4F6D-94FB-ABA553C664CF}" srcOrd="0" destOrd="0" presId="urn:microsoft.com/office/officeart/2005/8/layout/orgChart1"/>
    <dgm:cxn modelId="{53B15F5B-DB4B-4A49-A6DC-5764587610FE}" type="presParOf" srcId="{BE2DC0D7-B50D-4732-898B-AD3B28B172C6}" destId="{6B4E5975-B4DC-4782-9FEA-3CA759CB37A0}" srcOrd="1" destOrd="0" presId="urn:microsoft.com/office/officeart/2005/8/layout/orgChart1"/>
    <dgm:cxn modelId="{4D19D0D0-0DD7-4E2A-9805-1814C2EC57F1}" type="presParOf" srcId="{F4C8937E-72C1-4D85-A951-D079B255EEE3}" destId="{670C7FA8-746F-4CA2-B7CC-ADD86D6BA1FB}" srcOrd="1" destOrd="0" presId="urn:microsoft.com/office/officeart/2005/8/layout/orgChart1"/>
    <dgm:cxn modelId="{99D7E8E4-377A-4596-8B4C-92A2920176E0}" type="presParOf" srcId="{670C7FA8-746F-4CA2-B7CC-ADD86D6BA1FB}" destId="{E26C99B5-7F59-46FE-8FFA-4343729B7508}" srcOrd="0" destOrd="0" presId="urn:microsoft.com/office/officeart/2005/8/layout/orgChart1"/>
    <dgm:cxn modelId="{BE9B70FF-4845-4E43-A6B7-E3DE8013A8C6}" type="presParOf" srcId="{670C7FA8-746F-4CA2-B7CC-ADD86D6BA1FB}" destId="{DC1A4D70-9FD0-421C-8EFE-9C7CE788B5D9}" srcOrd="1" destOrd="0" presId="urn:microsoft.com/office/officeart/2005/8/layout/orgChart1"/>
    <dgm:cxn modelId="{087A6901-45EB-437D-9BF6-5E8F5DED6565}" type="presParOf" srcId="{DC1A4D70-9FD0-421C-8EFE-9C7CE788B5D9}" destId="{9BEFB48D-0DFB-4F75-97E4-C462D4D92B7A}" srcOrd="0" destOrd="0" presId="urn:microsoft.com/office/officeart/2005/8/layout/orgChart1"/>
    <dgm:cxn modelId="{A3E79EE3-3670-4EE1-95A1-10C9DE0770D2}" type="presParOf" srcId="{9BEFB48D-0DFB-4F75-97E4-C462D4D92B7A}" destId="{4CD6B018-35E1-4C3F-BEB9-1D460D572D80}" srcOrd="0" destOrd="0" presId="urn:microsoft.com/office/officeart/2005/8/layout/orgChart1"/>
    <dgm:cxn modelId="{CD833790-17F9-4103-9A77-B98983977CF3}" type="presParOf" srcId="{9BEFB48D-0DFB-4F75-97E4-C462D4D92B7A}" destId="{247DC0BD-11E3-4085-8DB8-2C114AD667BE}" srcOrd="1" destOrd="0" presId="urn:microsoft.com/office/officeart/2005/8/layout/orgChart1"/>
    <dgm:cxn modelId="{3A744A86-1F2E-4B83-9A3C-1D386CF75009}" type="presParOf" srcId="{DC1A4D70-9FD0-421C-8EFE-9C7CE788B5D9}" destId="{F086277B-E0E5-4999-8CEF-BA65772D8AEB}" srcOrd="1" destOrd="0" presId="urn:microsoft.com/office/officeart/2005/8/layout/orgChart1"/>
    <dgm:cxn modelId="{CCBC736D-80EB-4012-880D-B39A314D5152}" type="presParOf" srcId="{DC1A4D70-9FD0-421C-8EFE-9C7CE788B5D9}" destId="{2B1F5BDF-9094-4677-B33F-8EC417633579}" srcOrd="2" destOrd="0" presId="urn:microsoft.com/office/officeart/2005/8/layout/orgChart1"/>
    <dgm:cxn modelId="{9B2CB651-77A3-4C13-BF0E-D1F12314F345}" type="presParOf" srcId="{670C7FA8-746F-4CA2-B7CC-ADD86D6BA1FB}" destId="{936EE166-49AA-42A8-8C15-D5883F2AF96C}" srcOrd="2" destOrd="0" presId="urn:microsoft.com/office/officeart/2005/8/layout/orgChart1"/>
    <dgm:cxn modelId="{BFFA1172-C738-4DD8-A7AC-1C73FD609907}" type="presParOf" srcId="{670C7FA8-746F-4CA2-B7CC-ADD86D6BA1FB}" destId="{8B2833CD-DC85-4440-81E0-E19E07168CCD}" srcOrd="3" destOrd="0" presId="urn:microsoft.com/office/officeart/2005/8/layout/orgChart1"/>
    <dgm:cxn modelId="{FE09338A-B0B8-431B-861E-02458E09F61D}" type="presParOf" srcId="{8B2833CD-DC85-4440-81E0-E19E07168CCD}" destId="{D8862015-4F25-42B5-AB09-01FC014AAAEF}" srcOrd="0" destOrd="0" presId="urn:microsoft.com/office/officeart/2005/8/layout/orgChart1"/>
    <dgm:cxn modelId="{625ED914-5E1A-431B-9E40-0BE60B72EA25}" type="presParOf" srcId="{D8862015-4F25-42B5-AB09-01FC014AAAEF}" destId="{C5CC85F6-42D5-418D-A159-ECF0292A5A91}" srcOrd="0" destOrd="0" presId="urn:microsoft.com/office/officeart/2005/8/layout/orgChart1"/>
    <dgm:cxn modelId="{955B8CD0-FB76-4125-AC62-786354641A86}" type="presParOf" srcId="{D8862015-4F25-42B5-AB09-01FC014AAAEF}" destId="{E3E59CFC-74DE-420D-BE4A-5EC8780CFFFD}" srcOrd="1" destOrd="0" presId="urn:microsoft.com/office/officeart/2005/8/layout/orgChart1"/>
    <dgm:cxn modelId="{D4B5CBE9-F81F-442B-943D-E1CE972FE9A1}" type="presParOf" srcId="{8B2833CD-DC85-4440-81E0-E19E07168CCD}" destId="{2318B346-FF41-4A75-B831-1BC9DB3ACD7F}" srcOrd="1" destOrd="0" presId="urn:microsoft.com/office/officeart/2005/8/layout/orgChart1"/>
    <dgm:cxn modelId="{952D6BE5-651C-4AA3-A197-0C836B052D9F}" type="presParOf" srcId="{8B2833CD-DC85-4440-81E0-E19E07168CCD}" destId="{E893F5BE-496D-49B6-9A4B-35B4618EDF6F}" srcOrd="2" destOrd="0" presId="urn:microsoft.com/office/officeart/2005/8/layout/orgChart1"/>
    <dgm:cxn modelId="{BC0E96B1-30B8-47FB-A709-8C757BAA0F01}" type="presParOf" srcId="{F4C8937E-72C1-4D85-A951-D079B255EEE3}" destId="{08D70916-A196-4B78-9C67-9F85B6EBAC34}" srcOrd="2" destOrd="0" presId="urn:microsoft.com/office/officeart/2005/8/layout/orgChart1"/>
    <dgm:cxn modelId="{2ED66E99-468E-4351-BCCD-1D048A81CF5E}" type="presParOf" srcId="{03F7234A-32CC-4E4A-A6FA-F418E5634FCA}" destId="{21520CAD-B380-41A9-85F2-12480D66F808}" srcOrd="2" destOrd="0" presId="urn:microsoft.com/office/officeart/2005/8/layout/orgChart1"/>
    <dgm:cxn modelId="{D2BAB909-DE3A-4F6C-963A-D802D3EE97F8}" type="presParOf" srcId="{03F7234A-32CC-4E4A-A6FA-F418E5634FCA}" destId="{A21D389C-7998-4F6F-9196-104B09FB5CD2}" srcOrd="3" destOrd="0" presId="urn:microsoft.com/office/officeart/2005/8/layout/orgChart1"/>
    <dgm:cxn modelId="{E3D1810C-9716-4693-B4A2-07B078450F66}" type="presParOf" srcId="{A21D389C-7998-4F6F-9196-104B09FB5CD2}" destId="{0102D762-2FFF-4CCC-BB42-CE43ABA97F22}" srcOrd="0" destOrd="0" presId="urn:microsoft.com/office/officeart/2005/8/layout/orgChart1"/>
    <dgm:cxn modelId="{F90755B1-8B4F-4AE2-A769-A13DD563C9D2}" type="presParOf" srcId="{0102D762-2FFF-4CCC-BB42-CE43ABA97F22}" destId="{8CF8480C-5BAD-4518-9AA3-9BAAA5AF205B}" srcOrd="0" destOrd="0" presId="urn:microsoft.com/office/officeart/2005/8/layout/orgChart1"/>
    <dgm:cxn modelId="{A1BB55E4-9B24-471B-A712-CFFDA1D3DA3E}" type="presParOf" srcId="{0102D762-2FFF-4CCC-BB42-CE43ABA97F22}" destId="{5A28BF7E-CC50-46B0-B807-46C56568D30A}" srcOrd="1" destOrd="0" presId="urn:microsoft.com/office/officeart/2005/8/layout/orgChart1"/>
    <dgm:cxn modelId="{802D573D-5C04-4B4D-A5FD-0C9CEAD739F2}" type="presParOf" srcId="{A21D389C-7998-4F6F-9196-104B09FB5CD2}" destId="{EBE5FF03-AF75-4F10-8B3D-D193D38A45A0}" srcOrd="1" destOrd="0" presId="urn:microsoft.com/office/officeart/2005/8/layout/orgChart1"/>
    <dgm:cxn modelId="{206B9F27-4F1D-4CF5-AD11-48A3CEE2B7F5}" type="presParOf" srcId="{EBE5FF03-AF75-4F10-8B3D-D193D38A45A0}" destId="{D0C6844B-82DB-4169-917F-44D55199F0DB}" srcOrd="0" destOrd="0" presId="urn:microsoft.com/office/officeart/2005/8/layout/orgChart1"/>
    <dgm:cxn modelId="{E98C6578-6324-4B95-9CF9-3284279BC887}" type="presParOf" srcId="{EBE5FF03-AF75-4F10-8B3D-D193D38A45A0}" destId="{905302F4-C866-41B5-913F-64016029B92C}" srcOrd="1" destOrd="0" presId="urn:microsoft.com/office/officeart/2005/8/layout/orgChart1"/>
    <dgm:cxn modelId="{2A2B5EF0-A35E-42A7-9F36-EBE781CC183A}" type="presParOf" srcId="{905302F4-C866-41B5-913F-64016029B92C}" destId="{85F70E80-588B-4FAC-86AD-5F81C66F8081}" srcOrd="0" destOrd="0" presId="urn:microsoft.com/office/officeart/2005/8/layout/orgChart1"/>
    <dgm:cxn modelId="{1A50F1B0-C97B-4DCA-B173-02A0BBA9C95A}" type="presParOf" srcId="{85F70E80-588B-4FAC-86AD-5F81C66F8081}" destId="{A632268D-BDDA-43DB-88FE-FFE0DD8BE89C}" srcOrd="0" destOrd="0" presId="urn:microsoft.com/office/officeart/2005/8/layout/orgChart1"/>
    <dgm:cxn modelId="{190D6B2E-70FB-4C53-9C77-FF431146E4F6}" type="presParOf" srcId="{85F70E80-588B-4FAC-86AD-5F81C66F8081}" destId="{FE1AA07B-69DB-42A6-A301-6E8EDC0B4BDE}" srcOrd="1" destOrd="0" presId="urn:microsoft.com/office/officeart/2005/8/layout/orgChart1"/>
    <dgm:cxn modelId="{FF667DFD-4DD2-4C9F-8C29-5FC357D1C18E}" type="presParOf" srcId="{905302F4-C866-41B5-913F-64016029B92C}" destId="{380DFF8E-2BB9-4169-B7E4-73F56DC31EF6}" srcOrd="1" destOrd="0" presId="urn:microsoft.com/office/officeart/2005/8/layout/orgChart1"/>
    <dgm:cxn modelId="{DB1DEA0E-3E32-49A1-B982-F3F018ECB2B8}" type="presParOf" srcId="{905302F4-C866-41B5-913F-64016029B92C}" destId="{311E63AE-2CF5-450E-9B36-E894990FE78C}" srcOrd="2" destOrd="0" presId="urn:microsoft.com/office/officeart/2005/8/layout/orgChart1"/>
    <dgm:cxn modelId="{44A46780-73A9-4DBB-971A-598A99DB93A6}" type="presParOf" srcId="{EBE5FF03-AF75-4F10-8B3D-D193D38A45A0}" destId="{9E986C2E-D455-4D48-A47D-63D4D72FE1C6}" srcOrd="2" destOrd="0" presId="urn:microsoft.com/office/officeart/2005/8/layout/orgChart1"/>
    <dgm:cxn modelId="{D716A3DE-C96A-4D22-9988-41C1E36270BE}" type="presParOf" srcId="{EBE5FF03-AF75-4F10-8B3D-D193D38A45A0}" destId="{5FCBE623-3E3B-495E-941F-B4E9CABF89AC}" srcOrd="3" destOrd="0" presId="urn:microsoft.com/office/officeart/2005/8/layout/orgChart1"/>
    <dgm:cxn modelId="{4B35F56A-001B-4BC8-BA8F-A654B2FAF78A}" type="presParOf" srcId="{5FCBE623-3E3B-495E-941F-B4E9CABF89AC}" destId="{1F88BE5C-F539-48B8-874C-B673E0B5EF86}" srcOrd="0" destOrd="0" presId="urn:microsoft.com/office/officeart/2005/8/layout/orgChart1"/>
    <dgm:cxn modelId="{E77AFBD5-BBDE-4DA8-A55B-CA4AC0D3638B}" type="presParOf" srcId="{1F88BE5C-F539-48B8-874C-B673E0B5EF86}" destId="{2D719F26-76D1-4EF0-9B32-A041E6A6737C}" srcOrd="0" destOrd="0" presId="urn:microsoft.com/office/officeart/2005/8/layout/orgChart1"/>
    <dgm:cxn modelId="{450E6341-01F4-4EFE-8E56-2B3796A8C3C8}" type="presParOf" srcId="{1F88BE5C-F539-48B8-874C-B673E0B5EF86}" destId="{24332ACD-AEB9-49D3-ACA9-1F11F3DFC5A1}" srcOrd="1" destOrd="0" presId="urn:microsoft.com/office/officeart/2005/8/layout/orgChart1"/>
    <dgm:cxn modelId="{BD48CF00-A80A-4013-839B-7D0B1061BAF5}" type="presParOf" srcId="{5FCBE623-3E3B-495E-941F-B4E9CABF89AC}" destId="{CD8453C4-B666-4DC7-9883-94CDBE230A06}" srcOrd="1" destOrd="0" presId="urn:microsoft.com/office/officeart/2005/8/layout/orgChart1"/>
    <dgm:cxn modelId="{52E65EBC-AC8F-42CD-A233-7CC55638368D}" type="presParOf" srcId="{5FCBE623-3E3B-495E-941F-B4E9CABF89AC}" destId="{6DE4A25E-685C-4D39-8536-42D83C7BE2DC}" srcOrd="2" destOrd="0" presId="urn:microsoft.com/office/officeart/2005/8/layout/orgChart1"/>
    <dgm:cxn modelId="{B62C1F30-3869-4259-9C3F-D75DB3158FFF}" type="presParOf" srcId="{A21D389C-7998-4F6F-9196-104B09FB5CD2}" destId="{4F1AB05C-1560-4D25-9CBA-5517A0FDB5DF}" srcOrd="2" destOrd="0" presId="urn:microsoft.com/office/officeart/2005/8/layout/orgChart1"/>
    <dgm:cxn modelId="{90596964-1C20-44C0-BDCC-28A57912B1FC}" type="presParOf" srcId="{15B8F8BB-3C4A-42B2-907E-C3C1AED0FC13}" destId="{13AD60CB-ECF8-49A1-8EBF-27D82D2C979B}"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6A9CF7-4537-4660-BD73-AE97434EC6B6}"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8B9EC933-B3DD-4113-8A54-46197281A7D2}">
      <dgm:prSet phldrT="[Text]"/>
      <dgm:spPr/>
      <dgm:t>
        <a:bodyPr/>
        <a:lstStyle/>
        <a:p>
          <a:r>
            <a:rPr lang="en-US" dirty="0"/>
            <a:t>Associates Degree Seeking FTIC Student</a:t>
          </a:r>
        </a:p>
      </dgm:t>
    </dgm:pt>
    <dgm:pt modelId="{2C8F372F-C229-44C0-B0D0-764A789A76DB}" type="parTrans" cxnId="{EF7D4DBC-F343-4F4D-8CC6-371FFF069312}">
      <dgm:prSet/>
      <dgm:spPr/>
      <dgm:t>
        <a:bodyPr/>
        <a:lstStyle/>
        <a:p>
          <a:endParaRPr lang="en-US"/>
        </a:p>
      </dgm:t>
    </dgm:pt>
    <dgm:pt modelId="{33F72960-231E-42E8-8747-58A2763BD497}" type="sibTrans" cxnId="{EF7D4DBC-F343-4F4D-8CC6-371FFF069312}">
      <dgm:prSet/>
      <dgm:spPr/>
      <dgm:t>
        <a:bodyPr/>
        <a:lstStyle/>
        <a:p>
          <a:endParaRPr lang="en-US"/>
        </a:p>
      </dgm:t>
    </dgm:pt>
    <dgm:pt modelId="{2C3812B2-A4DB-4B9E-9FEA-78390004274E}">
      <dgm:prSet phldrT="[Text]"/>
      <dgm:spPr>
        <a:solidFill>
          <a:schemeClr val="accent1"/>
        </a:solidFill>
      </dgm:spPr>
      <dgm:t>
        <a:bodyPr/>
        <a:lstStyle/>
        <a:p>
          <a:r>
            <a:rPr lang="en-US" dirty="0"/>
            <a:t>12 college credits </a:t>
          </a:r>
        </a:p>
        <a:p>
          <a:r>
            <a:rPr lang="en-US" dirty="0"/>
            <a:t>by end of first spring </a:t>
          </a:r>
        </a:p>
      </dgm:t>
    </dgm:pt>
    <dgm:pt modelId="{6FF1CF2B-9E41-43AB-B087-904A7BF1F20B}" type="parTrans" cxnId="{520DC0C2-1CED-4B4D-94F8-B24866AFB2CA}">
      <dgm:prSet/>
      <dgm:spPr/>
      <dgm:t>
        <a:bodyPr/>
        <a:lstStyle/>
        <a:p>
          <a:endParaRPr lang="en-US"/>
        </a:p>
      </dgm:t>
    </dgm:pt>
    <dgm:pt modelId="{F8C10D27-50B2-4F85-93CD-00DEC52E62BE}" type="sibTrans" cxnId="{520DC0C2-1CED-4B4D-94F8-B24866AFB2CA}">
      <dgm:prSet/>
      <dgm:spPr/>
      <dgm:t>
        <a:bodyPr/>
        <a:lstStyle/>
        <a:p>
          <a:endParaRPr lang="en-US"/>
        </a:p>
      </dgm:t>
    </dgm:pt>
    <dgm:pt modelId="{B184C4FA-B933-47CD-BDBF-D6ED8AA2CE61}">
      <dgm:prSet phldrT="[Text]"/>
      <dgm:spPr>
        <a:solidFill>
          <a:schemeClr val="accent1"/>
        </a:solidFill>
      </dgm:spPr>
      <dgm:t>
        <a:bodyPr/>
        <a:lstStyle/>
        <a:p>
          <a:r>
            <a:rPr lang="en-US" dirty="0"/>
            <a:t>24 college credits </a:t>
          </a:r>
        </a:p>
        <a:p>
          <a:r>
            <a:rPr lang="en-US" dirty="0"/>
            <a:t>by end of second spring </a:t>
          </a:r>
        </a:p>
      </dgm:t>
    </dgm:pt>
    <dgm:pt modelId="{E3C60689-4FCC-4CE0-ADD1-3C3857A830D6}" type="parTrans" cxnId="{E58F8824-3C4C-4C4D-B362-772E41818748}">
      <dgm:prSet/>
      <dgm:spPr/>
      <dgm:t>
        <a:bodyPr/>
        <a:lstStyle/>
        <a:p>
          <a:endParaRPr lang="en-US"/>
        </a:p>
      </dgm:t>
    </dgm:pt>
    <dgm:pt modelId="{0EEB0A6E-15E6-4617-A415-B15EB4272A10}" type="sibTrans" cxnId="{E58F8824-3C4C-4C4D-B362-772E41818748}">
      <dgm:prSet/>
      <dgm:spPr/>
      <dgm:t>
        <a:bodyPr/>
        <a:lstStyle/>
        <a:p>
          <a:endParaRPr lang="en-US"/>
        </a:p>
      </dgm:t>
    </dgm:pt>
    <dgm:pt modelId="{609327D8-8A22-40AA-A267-E9C36C46FDAE}" type="pres">
      <dgm:prSet presAssocID="{696A9CF7-4537-4660-BD73-AE97434EC6B6}" presName="hierChild1" presStyleCnt="0">
        <dgm:presLayoutVars>
          <dgm:orgChart val="1"/>
          <dgm:chPref val="1"/>
          <dgm:dir/>
          <dgm:animOne val="branch"/>
          <dgm:animLvl val="lvl"/>
          <dgm:resizeHandles/>
        </dgm:presLayoutVars>
      </dgm:prSet>
      <dgm:spPr/>
    </dgm:pt>
    <dgm:pt modelId="{15B8F8BB-3C4A-42B2-907E-C3C1AED0FC13}" type="pres">
      <dgm:prSet presAssocID="{8B9EC933-B3DD-4113-8A54-46197281A7D2}" presName="hierRoot1" presStyleCnt="0">
        <dgm:presLayoutVars>
          <dgm:hierBranch val="init"/>
        </dgm:presLayoutVars>
      </dgm:prSet>
      <dgm:spPr/>
    </dgm:pt>
    <dgm:pt modelId="{38E566A6-F896-41ED-857A-41773FC981C3}" type="pres">
      <dgm:prSet presAssocID="{8B9EC933-B3DD-4113-8A54-46197281A7D2}" presName="rootComposite1" presStyleCnt="0"/>
      <dgm:spPr/>
    </dgm:pt>
    <dgm:pt modelId="{61D84541-05B3-4268-9D68-558AAED0BB3B}" type="pres">
      <dgm:prSet presAssocID="{8B9EC933-B3DD-4113-8A54-46197281A7D2}" presName="rootText1" presStyleLbl="node0" presStyleIdx="0" presStyleCnt="1">
        <dgm:presLayoutVars>
          <dgm:chPref val="3"/>
        </dgm:presLayoutVars>
      </dgm:prSet>
      <dgm:spPr/>
    </dgm:pt>
    <dgm:pt modelId="{E6D7D122-84F5-4760-9DF1-A28628C73C90}" type="pres">
      <dgm:prSet presAssocID="{8B9EC933-B3DD-4113-8A54-46197281A7D2}" presName="rootConnector1" presStyleLbl="node1" presStyleIdx="0" presStyleCnt="0"/>
      <dgm:spPr/>
    </dgm:pt>
    <dgm:pt modelId="{03F7234A-32CC-4E4A-A6FA-F418E5634FCA}" type="pres">
      <dgm:prSet presAssocID="{8B9EC933-B3DD-4113-8A54-46197281A7D2}" presName="hierChild2" presStyleCnt="0"/>
      <dgm:spPr/>
    </dgm:pt>
    <dgm:pt modelId="{3C4C1D79-162C-44EA-BD44-38429529C2F6}" type="pres">
      <dgm:prSet presAssocID="{6FF1CF2B-9E41-43AB-B087-904A7BF1F20B}" presName="Name37" presStyleLbl="parChTrans1D2" presStyleIdx="0" presStyleCnt="2"/>
      <dgm:spPr/>
    </dgm:pt>
    <dgm:pt modelId="{F4C8937E-72C1-4D85-A951-D079B255EEE3}" type="pres">
      <dgm:prSet presAssocID="{2C3812B2-A4DB-4B9E-9FEA-78390004274E}" presName="hierRoot2" presStyleCnt="0">
        <dgm:presLayoutVars>
          <dgm:hierBranch val="init"/>
        </dgm:presLayoutVars>
      </dgm:prSet>
      <dgm:spPr/>
    </dgm:pt>
    <dgm:pt modelId="{BE2DC0D7-B50D-4732-898B-AD3B28B172C6}" type="pres">
      <dgm:prSet presAssocID="{2C3812B2-A4DB-4B9E-9FEA-78390004274E}" presName="rootComposite" presStyleCnt="0"/>
      <dgm:spPr/>
    </dgm:pt>
    <dgm:pt modelId="{F2721A94-98D0-4F6D-94FB-ABA553C664CF}" type="pres">
      <dgm:prSet presAssocID="{2C3812B2-A4DB-4B9E-9FEA-78390004274E}" presName="rootText" presStyleLbl="node2" presStyleIdx="0" presStyleCnt="2">
        <dgm:presLayoutVars>
          <dgm:chPref val="3"/>
        </dgm:presLayoutVars>
      </dgm:prSet>
      <dgm:spPr/>
    </dgm:pt>
    <dgm:pt modelId="{6B4E5975-B4DC-4782-9FEA-3CA759CB37A0}" type="pres">
      <dgm:prSet presAssocID="{2C3812B2-A4DB-4B9E-9FEA-78390004274E}" presName="rootConnector" presStyleLbl="node2" presStyleIdx="0" presStyleCnt="2"/>
      <dgm:spPr/>
    </dgm:pt>
    <dgm:pt modelId="{670C7FA8-746F-4CA2-B7CC-ADD86D6BA1FB}" type="pres">
      <dgm:prSet presAssocID="{2C3812B2-A4DB-4B9E-9FEA-78390004274E}" presName="hierChild4" presStyleCnt="0"/>
      <dgm:spPr/>
    </dgm:pt>
    <dgm:pt modelId="{08D70916-A196-4B78-9C67-9F85B6EBAC34}" type="pres">
      <dgm:prSet presAssocID="{2C3812B2-A4DB-4B9E-9FEA-78390004274E}" presName="hierChild5" presStyleCnt="0"/>
      <dgm:spPr/>
    </dgm:pt>
    <dgm:pt modelId="{69E047C0-5FAA-4B1E-B0A5-8345DD1F24EF}" type="pres">
      <dgm:prSet presAssocID="{E3C60689-4FCC-4CE0-ADD1-3C3857A830D6}" presName="Name37" presStyleLbl="parChTrans1D2" presStyleIdx="1" presStyleCnt="2"/>
      <dgm:spPr/>
    </dgm:pt>
    <dgm:pt modelId="{BB8C6AF8-BD17-44DE-BB68-54534C0643EA}" type="pres">
      <dgm:prSet presAssocID="{B184C4FA-B933-47CD-BDBF-D6ED8AA2CE61}" presName="hierRoot2" presStyleCnt="0">
        <dgm:presLayoutVars>
          <dgm:hierBranch val="init"/>
        </dgm:presLayoutVars>
      </dgm:prSet>
      <dgm:spPr/>
    </dgm:pt>
    <dgm:pt modelId="{02191AB9-A0C0-4F9E-85E6-27A7C1D52EEF}" type="pres">
      <dgm:prSet presAssocID="{B184C4FA-B933-47CD-BDBF-D6ED8AA2CE61}" presName="rootComposite" presStyleCnt="0"/>
      <dgm:spPr/>
    </dgm:pt>
    <dgm:pt modelId="{1857AC34-75FD-406B-92E3-38151AA50CA1}" type="pres">
      <dgm:prSet presAssocID="{B184C4FA-B933-47CD-BDBF-D6ED8AA2CE61}" presName="rootText" presStyleLbl="node2" presStyleIdx="1" presStyleCnt="2">
        <dgm:presLayoutVars>
          <dgm:chPref val="3"/>
        </dgm:presLayoutVars>
      </dgm:prSet>
      <dgm:spPr/>
    </dgm:pt>
    <dgm:pt modelId="{D3F04CD4-B28A-4586-AB54-4FE201E5E91C}" type="pres">
      <dgm:prSet presAssocID="{B184C4FA-B933-47CD-BDBF-D6ED8AA2CE61}" presName="rootConnector" presStyleLbl="node2" presStyleIdx="1" presStyleCnt="2"/>
      <dgm:spPr/>
    </dgm:pt>
    <dgm:pt modelId="{988D1C7E-5F58-4D6A-A8C7-BFC9FD37C017}" type="pres">
      <dgm:prSet presAssocID="{B184C4FA-B933-47CD-BDBF-D6ED8AA2CE61}" presName="hierChild4" presStyleCnt="0"/>
      <dgm:spPr/>
    </dgm:pt>
    <dgm:pt modelId="{F01DE7D6-A01D-4AA3-9533-EC5B5905919E}" type="pres">
      <dgm:prSet presAssocID="{B184C4FA-B933-47CD-BDBF-D6ED8AA2CE61}" presName="hierChild5" presStyleCnt="0"/>
      <dgm:spPr/>
    </dgm:pt>
    <dgm:pt modelId="{13AD60CB-ECF8-49A1-8EBF-27D82D2C979B}" type="pres">
      <dgm:prSet presAssocID="{8B9EC933-B3DD-4113-8A54-46197281A7D2}" presName="hierChild3" presStyleCnt="0"/>
      <dgm:spPr/>
    </dgm:pt>
  </dgm:ptLst>
  <dgm:cxnLst>
    <dgm:cxn modelId="{A5F04A10-B7C3-4F3F-8BCE-AC902622A300}" type="presOf" srcId="{2C3812B2-A4DB-4B9E-9FEA-78390004274E}" destId="{F2721A94-98D0-4F6D-94FB-ABA553C664CF}" srcOrd="0" destOrd="0" presId="urn:microsoft.com/office/officeart/2005/8/layout/orgChart1"/>
    <dgm:cxn modelId="{207EAF18-4F33-480C-A071-1BC4735712BB}" type="presOf" srcId="{E3C60689-4FCC-4CE0-ADD1-3C3857A830D6}" destId="{69E047C0-5FAA-4B1E-B0A5-8345DD1F24EF}" srcOrd="0" destOrd="0" presId="urn:microsoft.com/office/officeart/2005/8/layout/orgChart1"/>
    <dgm:cxn modelId="{226FB81E-DB5F-4B58-9612-F3A37C70C0F9}" type="presOf" srcId="{2C3812B2-A4DB-4B9E-9FEA-78390004274E}" destId="{6B4E5975-B4DC-4782-9FEA-3CA759CB37A0}" srcOrd="1" destOrd="0" presId="urn:microsoft.com/office/officeart/2005/8/layout/orgChart1"/>
    <dgm:cxn modelId="{E58F8824-3C4C-4C4D-B362-772E41818748}" srcId="{8B9EC933-B3DD-4113-8A54-46197281A7D2}" destId="{B184C4FA-B933-47CD-BDBF-D6ED8AA2CE61}" srcOrd="1" destOrd="0" parTransId="{E3C60689-4FCC-4CE0-ADD1-3C3857A830D6}" sibTransId="{0EEB0A6E-15E6-4617-A415-B15EB4272A10}"/>
    <dgm:cxn modelId="{9C98C437-2967-4CA3-B655-24160094519B}" type="presOf" srcId="{696A9CF7-4537-4660-BD73-AE97434EC6B6}" destId="{609327D8-8A22-40AA-A267-E9C36C46FDAE}" srcOrd="0" destOrd="0" presId="urn:microsoft.com/office/officeart/2005/8/layout/orgChart1"/>
    <dgm:cxn modelId="{4E4EB26A-266C-4274-B7B7-D06DB94BCC75}" type="presOf" srcId="{8B9EC933-B3DD-4113-8A54-46197281A7D2}" destId="{E6D7D122-84F5-4760-9DF1-A28628C73C90}" srcOrd="1" destOrd="0" presId="urn:microsoft.com/office/officeart/2005/8/layout/orgChart1"/>
    <dgm:cxn modelId="{EBEBCB77-D7D4-43A0-8859-4964B0EA2DC1}" type="presOf" srcId="{8B9EC933-B3DD-4113-8A54-46197281A7D2}" destId="{61D84541-05B3-4268-9D68-558AAED0BB3B}" srcOrd="0" destOrd="0" presId="urn:microsoft.com/office/officeart/2005/8/layout/orgChart1"/>
    <dgm:cxn modelId="{F19D187C-2A02-4F65-9090-F732025F27B6}" type="presOf" srcId="{B184C4FA-B933-47CD-BDBF-D6ED8AA2CE61}" destId="{1857AC34-75FD-406B-92E3-38151AA50CA1}" srcOrd="0" destOrd="0" presId="urn:microsoft.com/office/officeart/2005/8/layout/orgChart1"/>
    <dgm:cxn modelId="{BB90FF87-33AE-439A-9146-33BA9857B1C9}" type="presOf" srcId="{6FF1CF2B-9E41-43AB-B087-904A7BF1F20B}" destId="{3C4C1D79-162C-44EA-BD44-38429529C2F6}" srcOrd="0" destOrd="0" presId="urn:microsoft.com/office/officeart/2005/8/layout/orgChart1"/>
    <dgm:cxn modelId="{EF7D4DBC-F343-4F4D-8CC6-371FFF069312}" srcId="{696A9CF7-4537-4660-BD73-AE97434EC6B6}" destId="{8B9EC933-B3DD-4113-8A54-46197281A7D2}" srcOrd="0" destOrd="0" parTransId="{2C8F372F-C229-44C0-B0D0-764A789A76DB}" sibTransId="{33F72960-231E-42E8-8747-58A2763BD497}"/>
    <dgm:cxn modelId="{722718C1-388C-4BA6-A63F-0541026491A7}" type="presOf" srcId="{B184C4FA-B933-47CD-BDBF-D6ED8AA2CE61}" destId="{D3F04CD4-B28A-4586-AB54-4FE201E5E91C}" srcOrd="1" destOrd="0" presId="urn:microsoft.com/office/officeart/2005/8/layout/orgChart1"/>
    <dgm:cxn modelId="{520DC0C2-1CED-4B4D-94F8-B24866AFB2CA}" srcId="{8B9EC933-B3DD-4113-8A54-46197281A7D2}" destId="{2C3812B2-A4DB-4B9E-9FEA-78390004274E}" srcOrd="0" destOrd="0" parTransId="{6FF1CF2B-9E41-43AB-B087-904A7BF1F20B}" sibTransId="{F8C10D27-50B2-4F85-93CD-00DEC52E62BE}"/>
    <dgm:cxn modelId="{F05D69AE-5051-4540-B194-CE3FA96CC5A2}" type="presParOf" srcId="{609327D8-8A22-40AA-A267-E9C36C46FDAE}" destId="{15B8F8BB-3C4A-42B2-907E-C3C1AED0FC13}" srcOrd="0" destOrd="0" presId="urn:microsoft.com/office/officeart/2005/8/layout/orgChart1"/>
    <dgm:cxn modelId="{EEC9349C-A313-449E-B012-2165160420B3}" type="presParOf" srcId="{15B8F8BB-3C4A-42B2-907E-C3C1AED0FC13}" destId="{38E566A6-F896-41ED-857A-41773FC981C3}" srcOrd="0" destOrd="0" presId="urn:microsoft.com/office/officeart/2005/8/layout/orgChart1"/>
    <dgm:cxn modelId="{7E7A7B2A-8E11-4879-BC4D-F5DE2D8FE902}" type="presParOf" srcId="{38E566A6-F896-41ED-857A-41773FC981C3}" destId="{61D84541-05B3-4268-9D68-558AAED0BB3B}" srcOrd="0" destOrd="0" presId="urn:microsoft.com/office/officeart/2005/8/layout/orgChart1"/>
    <dgm:cxn modelId="{93471F89-29B6-48C9-AE6E-5B979A25F9B4}" type="presParOf" srcId="{38E566A6-F896-41ED-857A-41773FC981C3}" destId="{E6D7D122-84F5-4760-9DF1-A28628C73C90}" srcOrd="1" destOrd="0" presId="urn:microsoft.com/office/officeart/2005/8/layout/orgChart1"/>
    <dgm:cxn modelId="{9082D65F-6D6E-419B-9729-6AEA1F66FA67}" type="presParOf" srcId="{15B8F8BB-3C4A-42B2-907E-C3C1AED0FC13}" destId="{03F7234A-32CC-4E4A-A6FA-F418E5634FCA}" srcOrd="1" destOrd="0" presId="urn:microsoft.com/office/officeart/2005/8/layout/orgChart1"/>
    <dgm:cxn modelId="{D14E677E-319B-4EBF-B5DE-E0E9343E2776}" type="presParOf" srcId="{03F7234A-32CC-4E4A-A6FA-F418E5634FCA}" destId="{3C4C1D79-162C-44EA-BD44-38429529C2F6}" srcOrd="0" destOrd="0" presId="urn:microsoft.com/office/officeart/2005/8/layout/orgChart1"/>
    <dgm:cxn modelId="{D2C27A97-4918-4D5F-9F51-B04FF9ABE71D}" type="presParOf" srcId="{03F7234A-32CC-4E4A-A6FA-F418E5634FCA}" destId="{F4C8937E-72C1-4D85-A951-D079B255EEE3}" srcOrd="1" destOrd="0" presId="urn:microsoft.com/office/officeart/2005/8/layout/orgChart1"/>
    <dgm:cxn modelId="{D4F0D0B1-E586-422C-98E1-4C1CCB9CE127}" type="presParOf" srcId="{F4C8937E-72C1-4D85-A951-D079B255EEE3}" destId="{BE2DC0D7-B50D-4732-898B-AD3B28B172C6}" srcOrd="0" destOrd="0" presId="urn:microsoft.com/office/officeart/2005/8/layout/orgChart1"/>
    <dgm:cxn modelId="{968EEC7A-0C71-4E86-870A-5AD77ABC10C0}" type="presParOf" srcId="{BE2DC0D7-B50D-4732-898B-AD3B28B172C6}" destId="{F2721A94-98D0-4F6D-94FB-ABA553C664CF}" srcOrd="0" destOrd="0" presId="urn:microsoft.com/office/officeart/2005/8/layout/orgChart1"/>
    <dgm:cxn modelId="{53B15F5B-DB4B-4A49-A6DC-5764587610FE}" type="presParOf" srcId="{BE2DC0D7-B50D-4732-898B-AD3B28B172C6}" destId="{6B4E5975-B4DC-4782-9FEA-3CA759CB37A0}" srcOrd="1" destOrd="0" presId="urn:microsoft.com/office/officeart/2005/8/layout/orgChart1"/>
    <dgm:cxn modelId="{4D19D0D0-0DD7-4E2A-9805-1814C2EC57F1}" type="presParOf" srcId="{F4C8937E-72C1-4D85-A951-D079B255EEE3}" destId="{670C7FA8-746F-4CA2-B7CC-ADD86D6BA1FB}" srcOrd="1" destOrd="0" presId="urn:microsoft.com/office/officeart/2005/8/layout/orgChart1"/>
    <dgm:cxn modelId="{BC0E96B1-30B8-47FB-A709-8C757BAA0F01}" type="presParOf" srcId="{F4C8937E-72C1-4D85-A951-D079B255EEE3}" destId="{08D70916-A196-4B78-9C67-9F85B6EBAC34}" srcOrd="2" destOrd="0" presId="urn:microsoft.com/office/officeart/2005/8/layout/orgChart1"/>
    <dgm:cxn modelId="{B098C348-F52A-403F-ACB1-01670FFA7EFB}" type="presParOf" srcId="{03F7234A-32CC-4E4A-A6FA-F418E5634FCA}" destId="{69E047C0-5FAA-4B1E-B0A5-8345DD1F24EF}" srcOrd="2" destOrd="0" presId="urn:microsoft.com/office/officeart/2005/8/layout/orgChart1"/>
    <dgm:cxn modelId="{7944D2D5-446F-475E-B59A-20ED964FD98B}" type="presParOf" srcId="{03F7234A-32CC-4E4A-A6FA-F418E5634FCA}" destId="{BB8C6AF8-BD17-44DE-BB68-54534C0643EA}" srcOrd="3" destOrd="0" presId="urn:microsoft.com/office/officeart/2005/8/layout/orgChart1"/>
    <dgm:cxn modelId="{B2AB5D72-00A9-4F0B-AB47-BCBD466C058E}" type="presParOf" srcId="{BB8C6AF8-BD17-44DE-BB68-54534C0643EA}" destId="{02191AB9-A0C0-4F9E-85E6-27A7C1D52EEF}" srcOrd="0" destOrd="0" presId="urn:microsoft.com/office/officeart/2005/8/layout/orgChart1"/>
    <dgm:cxn modelId="{E7C6747F-0825-47E8-B525-77D6713382D9}" type="presParOf" srcId="{02191AB9-A0C0-4F9E-85E6-27A7C1D52EEF}" destId="{1857AC34-75FD-406B-92E3-38151AA50CA1}" srcOrd="0" destOrd="0" presId="urn:microsoft.com/office/officeart/2005/8/layout/orgChart1"/>
    <dgm:cxn modelId="{8657982E-69C4-4B85-88FE-2FED65627D3D}" type="presParOf" srcId="{02191AB9-A0C0-4F9E-85E6-27A7C1D52EEF}" destId="{D3F04CD4-B28A-4586-AB54-4FE201E5E91C}" srcOrd="1" destOrd="0" presId="urn:microsoft.com/office/officeart/2005/8/layout/orgChart1"/>
    <dgm:cxn modelId="{153016D4-A769-439E-8FFF-8C77F06F402F}" type="presParOf" srcId="{BB8C6AF8-BD17-44DE-BB68-54534C0643EA}" destId="{988D1C7E-5F58-4D6A-A8C7-BFC9FD37C017}" srcOrd="1" destOrd="0" presId="urn:microsoft.com/office/officeart/2005/8/layout/orgChart1"/>
    <dgm:cxn modelId="{F95BCA03-E2FB-42D9-9CBD-7DAD64E60E81}" type="presParOf" srcId="{BB8C6AF8-BD17-44DE-BB68-54534C0643EA}" destId="{F01DE7D6-A01D-4AA3-9533-EC5B5905919E}" srcOrd="2" destOrd="0" presId="urn:microsoft.com/office/officeart/2005/8/layout/orgChart1"/>
    <dgm:cxn modelId="{90596964-1C20-44C0-BDCC-28A57912B1FC}" type="presParOf" srcId="{15B8F8BB-3C4A-42B2-907E-C3C1AED0FC13}" destId="{13AD60CB-ECF8-49A1-8EBF-27D82D2C979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6A9CF7-4537-4660-BD73-AE97434EC6B6}"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8B9EC933-B3DD-4113-8A54-46197281A7D2}">
      <dgm:prSet phldrT="[Text]"/>
      <dgm:spPr/>
      <dgm:t>
        <a:bodyPr/>
        <a:lstStyle/>
        <a:p>
          <a:r>
            <a:rPr lang="en-US" dirty="0"/>
            <a:t>Awarded Degrees, Diplomas, Certificates, CSCs</a:t>
          </a:r>
        </a:p>
      </dgm:t>
    </dgm:pt>
    <dgm:pt modelId="{2C8F372F-C229-44C0-B0D0-764A789A76DB}" type="parTrans" cxnId="{EF7D4DBC-F343-4F4D-8CC6-371FFF069312}">
      <dgm:prSet/>
      <dgm:spPr/>
      <dgm:t>
        <a:bodyPr/>
        <a:lstStyle/>
        <a:p>
          <a:endParaRPr lang="en-US"/>
        </a:p>
      </dgm:t>
    </dgm:pt>
    <dgm:pt modelId="{33F72960-231E-42E8-8747-58A2763BD497}" type="sibTrans" cxnId="{EF7D4DBC-F343-4F4D-8CC6-371FFF069312}">
      <dgm:prSet/>
      <dgm:spPr/>
      <dgm:t>
        <a:bodyPr/>
        <a:lstStyle/>
        <a:p>
          <a:endParaRPr lang="en-US"/>
        </a:p>
      </dgm:t>
    </dgm:pt>
    <dgm:pt modelId="{2C3812B2-A4DB-4B9E-9FEA-78390004274E}">
      <dgm:prSet phldrT="[Text]"/>
      <dgm:spPr>
        <a:solidFill>
          <a:schemeClr val="accent1"/>
        </a:solidFill>
      </dgm:spPr>
      <dgm:t>
        <a:bodyPr/>
        <a:lstStyle/>
        <a:p>
          <a:r>
            <a:rPr lang="en-US" dirty="0"/>
            <a:t>Associate Degree or Diploma</a:t>
          </a:r>
        </a:p>
      </dgm:t>
    </dgm:pt>
    <dgm:pt modelId="{6FF1CF2B-9E41-43AB-B087-904A7BF1F20B}" type="parTrans" cxnId="{520DC0C2-1CED-4B4D-94F8-B24866AFB2CA}">
      <dgm:prSet/>
      <dgm:spPr/>
      <dgm:t>
        <a:bodyPr/>
        <a:lstStyle/>
        <a:p>
          <a:endParaRPr lang="en-US"/>
        </a:p>
      </dgm:t>
    </dgm:pt>
    <dgm:pt modelId="{F8C10D27-50B2-4F85-93CD-00DEC52E62BE}" type="sibTrans" cxnId="{520DC0C2-1CED-4B4D-94F8-B24866AFB2CA}">
      <dgm:prSet/>
      <dgm:spPr/>
      <dgm:t>
        <a:bodyPr/>
        <a:lstStyle/>
        <a:p>
          <a:endParaRPr lang="en-US"/>
        </a:p>
      </dgm:t>
    </dgm:pt>
    <dgm:pt modelId="{B184C4FA-B933-47CD-BDBF-D6ED8AA2CE61}">
      <dgm:prSet phldrT="[Text]"/>
      <dgm:spPr>
        <a:solidFill>
          <a:schemeClr val="accent1"/>
        </a:solidFill>
      </dgm:spPr>
      <dgm:t>
        <a:bodyPr/>
        <a:lstStyle/>
        <a:p>
          <a:r>
            <a:rPr lang="en-US" dirty="0"/>
            <a:t>Certificate or CSC</a:t>
          </a:r>
        </a:p>
      </dgm:t>
    </dgm:pt>
    <dgm:pt modelId="{E3C60689-4FCC-4CE0-ADD1-3C3857A830D6}" type="parTrans" cxnId="{E58F8824-3C4C-4C4D-B362-772E41818748}">
      <dgm:prSet/>
      <dgm:spPr/>
      <dgm:t>
        <a:bodyPr/>
        <a:lstStyle/>
        <a:p>
          <a:endParaRPr lang="en-US"/>
        </a:p>
      </dgm:t>
    </dgm:pt>
    <dgm:pt modelId="{0EEB0A6E-15E6-4617-A415-B15EB4272A10}" type="sibTrans" cxnId="{E58F8824-3C4C-4C4D-B362-772E41818748}">
      <dgm:prSet/>
      <dgm:spPr/>
      <dgm:t>
        <a:bodyPr/>
        <a:lstStyle/>
        <a:p>
          <a:endParaRPr lang="en-US"/>
        </a:p>
      </dgm:t>
    </dgm:pt>
    <dgm:pt modelId="{1B9DAE16-D169-454C-9F76-968A6D714B92}">
      <dgm:prSet phldrT="[Text]"/>
      <dgm:spPr>
        <a:solidFill>
          <a:schemeClr val="accent1"/>
        </a:solidFill>
      </dgm:spPr>
      <dgm:t>
        <a:bodyPr/>
        <a:lstStyle/>
        <a:p>
          <a:r>
            <a:rPr lang="en-US" dirty="0"/>
            <a:t>Underserved Student</a:t>
          </a:r>
        </a:p>
      </dgm:t>
    </dgm:pt>
    <dgm:pt modelId="{B8AA75C0-F53F-4B32-B899-DE8492BC0669}" type="parTrans" cxnId="{78C885D6-20A1-4C38-8770-2A5E0DC597E2}">
      <dgm:prSet/>
      <dgm:spPr/>
      <dgm:t>
        <a:bodyPr/>
        <a:lstStyle/>
        <a:p>
          <a:endParaRPr lang="en-US"/>
        </a:p>
      </dgm:t>
    </dgm:pt>
    <dgm:pt modelId="{F9C963C3-A07A-43BA-90E3-E68E1A584D3C}" type="sibTrans" cxnId="{78C885D6-20A1-4C38-8770-2A5E0DC597E2}">
      <dgm:prSet/>
      <dgm:spPr/>
      <dgm:t>
        <a:bodyPr/>
        <a:lstStyle/>
        <a:p>
          <a:endParaRPr lang="en-US"/>
        </a:p>
      </dgm:t>
    </dgm:pt>
    <dgm:pt modelId="{3E776E3B-DB37-4F5A-8E48-9A4F67D15E91}">
      <dgm:prSet phldrT="[Text]"/>
      <dgm:spPr>
        <a:solidFill>
          <a:schemeClr val="accent1"/>
        </a:solidFill>
      </dgm:spPr>
      <dgm:t>
        <a:bodyPr/>
        <a:lstStyle/>
        <a:p>
          <a:r>
            <a:rPr lang="en-US" dirty="0"/>
            <a:t>Underserved Student</a:t>
          </a:r>
        </a:p>
      </dgm:t>
    </dgm:pt>
    <dgm:pt modelId="{1537DC08-F46D-453C-8F9B-BC2EEE1774A0}" type="parTrans" cxnId="{4FE03B5D-9578-427A-924A-5C03F251D489}">
      <dgm:prSet/>
      <dgm:spPr/>
      <dgm:t>
        <a:bodyPr/>
        <a:lstStyle/>
        <a:p>
          <a:endParaRPr lang="en-US"/>
        </a:p>
      </dgm:t>
    </dgm:pt>
    <dgm:pt modelId="{2FC2E939-D62C-4B5F-AC39-7BEE001141D5}" type="sibTrans" cxnId="{4FE03B5D-9578-427A-924A-5C03F251D489}">
      <dgm:prSet/>
      <dgm:spPr/>
      <dgm:t>
        <a:bodyPr/>
        <a:lstStyle/>
        <a:p>
          <a:endParaRPr lang="en-US"/>
        </a:p>
      </dgm:t>
    </dgm:pt>
    <dgm:pt modelId="{609327D8-8A22-40AA-A267-E9C36C46FDAE}" type="pres">
      <dgm:prSet presAssocID="{696A9CF7-4537-4660-BD73-AE97434EC6B6}" presName="hierChild1" presStyleCnt="0">
        <dgm:presLayoutVars>
          <dgm:orgChart val="1"/>
          <dgm:chPref val="1"/>
          <dgm:dir/>
          <dgm:animOne val="branch"/>
          <dgm:animLvl val="lvl"/>
          <dgm:resizeHandles/>
        </dgm:presLayoutVars>
      </dgm:prSet>
      <dgm:spPr/>
    </dgm:pt>
    <dgm:pt modelId="{15B8F8BB-3C4A-42B2-907E-C3C1AED0FC13}" type="pres">
      <dgm:prSet presAssocID="{8B9EC933-B3DD-4113-8A54-46197281A7D2}" presName="hierRoot1" presStyleCnt="0">
        <dgm:presLayoutVars>
          <dgm:hierBranch val="init"/>
        </dgm:presLayoutVars>
      </dgm:prSet>
      <dgm:spPr/>
    </dgm:pt>
    <dgm:pt modelId="{38E566A6-F896-41ED-857A-41773FC981C3}" type="pres">
      <dgm:prSet presAssocID="{8B9EC933-B3DD-4113-8A54-46197281A7D2}" presName="rootComposite1" presStyleCnt="0"/>
      <dgm:spPr/>
    </dgm:pt>
    <dgm:pt modelId="{61D84541-05B3-4268-9D68-558AAED0BB3B}" type="pres">
      <dgm:prSet presAssocID="{8B9EC933-B3DD-4113-8A54-46197281A7D2}" presName="rootText1" presStyleLbl="node0" presStyleIdx="0" presStyleCnt="1">
        <dgm:presLayoutVars>
          <dgm:chPref val="3"/>
        </dgm:presLayoutVars>
      </dgm:prSet>
      <dgm:spPr/>
    </dgm:pt>
    <dgm:pt modelId="{E6D7D122-84F5-4760-9DF1-A28628C73C90}" type="pres">
      <dgm:prSet presAssocID="{8B9EC933-B3DD-4113-8A54-46197281A7D2}" presName="rootConnector1" presStyleLbl="node1" presStyleIdx="0" presStyleCnt="0"/>
      <dgm:spPr/>
    </dgm:pt>
    <dgm:pt modelId="{03F7234A-32CC-4E4A-A6FA-F418E5634FCA}" type="pres">
      <dgm:prSet presAssocID="{8B9EC933-B3DD-4113-8A54-46197281A7D2}" presName="hierChild2" presStyleCnt="0"/>
      <dgm:spPr/>
    </dgm:pt>
    <dgm:pt modelId="{3C4C1D79-162C-44EA-BD44-38429529C2F6}" type="pres">
      <dgm:prSet presAssocID="{6FF1CF2B-9E41-43AB-B087-904A7BF1F20B}" presName="Name37" presStyleLbl="parChTrans1D2" presStyleIdx="0" presStyleCnt="2"/>
      <dgm:spPr/>
    </dgm:pt>
    <dgm:pt modelId="{F4C8937E-72C1-4D85-A951-D079B255EEE3}" type="pres">
      <dgm:prSet presAssocID="{2C3812B2-A4DB-4B9E-9FEA-78390004274E}" presName="hierRoot2" presStyleCnt="0">
        <dgm:presLayoutVars>
          <dgm:hierBranch val="init"/>
        </dgm:presLayoutVars>
      </dgm:prSet>
      <dgm:spPr/>
    </dgm:pt>
    <dgm:pt modelId="{BE2DC0D7-B50D-4732-898B-AD3B28B172C6}" type="pres">
      <dgm:prSet presAssocID="{2C3812B2-A4DB-4B9E-9FEA-78390004274E}" presName="rootComposite" presStyleCnt="0"/>
      <dgm:spPr/>
    </dgm:pt>
    <dgm:pt modelId="{F2721A94-98D0-4F6D-94FB-ABA553C664CF}" type="pres">
      <dgm:prSet presAssocID="{2C3812B2-A4DB-4B9E-9FEA-78390004274E}" presName="rootText" presStyleLbl="node2" presStyleIdx="0" presStyleCnt="2">
        <dgm:presLayoutVars>
          <dgm:chPref val="3"/>
        </dgm:presLayoutVars>
      </dgm:prSet>
      <dgm:spPr/>
    </dgm:pt>
    <dgm:pt modelId="{6B4E5975-B4DC-4782-9FEA-3CA759CB37A0}" type="pres">
      <dgm:prSet presAssocID="{2C3812B2-A4DB-4B9E-9FEA-78390004274E}" presName="rootConnector" presStyleLbl="node2" presStyleIdx="0" presStyleCnt="2"/>
      <dgm:spPr/>
    </dgm:pt>
    <dgm:pt modelId="{670C7FA8-746F-4CA2-B7CC-ADD86D6BA1FB}" type="pres">
      <dgm:prSet presAssocID="{2C3812B2-A4DB-4B9E-9FEA-78390004274E}" presName="hierChild4" presStyleCnt="0"/>
      <dgm:spPr/>
    </dgm:pt>
    <dgm:pt modelId="{69E65283-A4F6-403F-8AE7-0EE662049413}" type="pres">
      <dgm:prSet presAssocID="{B8AA75C0-F53F-4B32-B899-DE8492BC0669}" presName="Name37" presStyleLbl="parChTrans1D3" presStyleIdx="0" presStyleCnt="2"/>
      <dgm:spPr/>
    </dgm:pt>
    <dgm:pt modelId="{8C5FD56E-D55B-4403-8AEC-AE8EA2E6676F}" type="pres">
      <dgm:prSet presAssocID="{1B9DAE16-D169-454C-9F76-968A6D714B92}" presName="hierRoot2" presStyleCnt="0">
        <dgm:presLayoutVars>
          <dgm:hierBranch val="init"/>
        </dgm:presLayoutVars>
      </dgm:prSet>
      <dgm:spPr/>
    </dgm:pt>
    <dgm:pt modelId="{CACD662F-6F4A-41EF-B60F-9A96CE114FE9}" type="pres">
      <dgm:prSet presAssocID="{1B9DAE16-D169-454C-9F76-968A6D714B92}" presName="rootComposite" presStyleCnt="0"/>
      <dgm:spPr/>
    </dgm:pt>
    <dgm:pt modelId="{78B65466-9484-44F0-9F00-5E55FE8A5821}" type="pres">
      <dgm:prSet presAssocID="{1B9DAE16-D169-454C-9F76-968A6D714B92}" presName="rootText" presStyleLbl="node3" presStyleIdx="0" presStyleCnt="2">
        <dgm:presLayoutVars>
          <dgm:chPref val="3"/>
        </dgm:presLayoutVars>
      </dgm:prSet>
      <dgm:spPr/>
    </dgm:pt>
    <dgm:pt modelId="{128E8487-F6EF-4DD0-8FA4-DCFF5E09AB00}" type="pres">
      <dgm:prSet presAssocID="{1B9DAE16-D169-454C-9F76-968A6D714B92}" presName="rootConnector" presStyleLbl="node3" presStyleIdx="0" presStyleCnt="2"/>
      <dgm:spPr/>
    </dgm:pt>
    <dgm:pt modelId="{606D2265-43BE-447E-98B6-D1F4EAAC2F1B}" type="pres">
      <dgm:prSet presAssocID="{1B9DAE16-D169-454C-9F76-968A6D714B92}" presName="hierChild4" presStyleCnt="0"/>
      <dgm:spPr/>
    </dgm:pt>
    <dgm:pt modelId="{936D6892-F3BB-4149-A47D-BC3E667B1624}" type="pres">
      <dgm:prSet presAssocID="{1B9DAE16-D169-454C-9F76-968A6D714B92}" presName="hierChild5" presStyleCnt="0"/>
      <dgm:spPr/>
    </dgm:pt>
    <dgm:pt modelId="{08D70916-A196-4B78-9C67-9F85B6EBAC34}" type="pres">
      <dgm:prSet presAssocID="{2C3812B2-A4DB-4B9E-9FEA-78390004274E}" presName="hierChild5" presStyleCnt="0"/>
      <dgm:spPr/>
    </dgm:pt>
    <dgm:pt modelId="{69E047C0-5FAA-4B1E-B0A5-8345DD1F24EF}" type="pres">
      <dgm:prSet presAssocID="{E3C60689-4FCC-4CE0-ADD1-3C3857A830D6}" presName="Name37" presStyleLbl="parChTrans1D2" presStyleIdx="1" presStyleCnt="2"/>
      <dgm:spPr/>
    </dgm:pt>
    <dgm:pt modelId="{BB8C6AF8-BD17-44DE-BB68-54534C0643EA}" type="pres">
      <dgm:prSet presAssocID="{B184C4FA-B933-47CD-BDBF-D6ED8AA2CE61}" presName="hierRoot2" presStyleCnt="0">
        <dgm:presLayoutVars>
          <dgm:hierBranch val="init"/>
        </dgm:presLayoutVars>
      </dgm:prSet>
      <dgm:spPr/>
    </dgm:pt>
    <dgm:pt modelId="{02191AB9-A0C0-4F9E-85E6-27A7C1D52EEF}" type="pres">
      <dgm:prSet presAssocID="{B184C4FA-B933-47CD-BDBF-D6ED8AA2CE61}" presName="rootComposite" presStyleCnt="0"/>
      <dgm:spPr/>
    </dgm:pt>
    <dgm:pt modelId="{1857AC34-75FD-406B-92E3-38151AA50CA1}" type="pres">
      <dgm:prSet presAssocID="{B184C4FA-B933-47CD-BDBF-D6ED8AA2CE61}" presName="rootText" presStyleLbl="node2" presStyleIdx="1" presStyleCnt="2">
        <dgm:presLayoutVars>
          <dgm:chPref val="3"/>
        </dgm:presLayoutVars>
      </dgm:prSet>
      <dgm:spPr/>
    </dgm:pt>
    <dgm:pt modelId="{D3F04CD4-B28A-4586-AB54-4FE201E5E91C}" type="pres">
      <dgm:prSet presAssocID="{B184C4FA-B933-47CD-BDBF-D6ED8AA2CE61}" presName="rootConnector" presStyleLbl="node2" presStyleIdx="1" presStyleCnt="2"/>
      <dgm:spPr/>
    </dgm:pt>
    <dgm:pt modelId="{988D1C7E-5F58-4D6A-A8C7-BFC9FD37C017}" type="pres">
      <dgm:prSet presAssocID="{B184C4FA-B933-47CD-BDBF-D6ED8AA2CE61}" presName="hierChild4" presStyleCnt="0"/>
      <dgm:spPr/>
    </dgm:pt>
    <dgm:pt modelId="{68D467D1-1D81-4210-A76D-B5EB7F1F2197}" type="pres">
      <dgm:prSet presAssocID="{1537DC08-F46D-453C-8F9B-BC2EEE1774A0}" presName="Name37" presStyleLbl="parChTrans1D3" presStyleIdx="1" presStyleCnt="2"/>
      <dgm:spPr/>
    </dgm:pt>
    <dgm:pt modelId="{D3D4ACEA-ED86-455C-95F3-D9B3F255CC5A}" type="pres">
      <dgm:prSet presAssocID="{3E776E3B-DB37-4F5A-8E48-9A4F67D15E91}" presName="hierRoot2" presStyleCnt="0">
        <dgm:presLayoutVars>
          <dgm:hierBranch val="init"/>
        </dgm:presLayoutVars>
      </dgm:prSet>
      <dgm:spPr/>
    </dgm:pt>
    <dgm:pt modelId="{6553399D-651C-4446-A4F9-9B82C8B831EC}" type="pres">
      <dgm:prSet presAssocID="{3E776E3B-DB37-4F5A-8E48-9A4F67D15E91}" presName="rootComposite" presStyleCnt="0"/>
      <dgm:spPr/>
    </dgm:pt>
    <dgm:pt modelId="{5EA8E512-0559-4D7D-AE79-FFC8CB49E807}" type="pres">
      <dgm:prSet presAssocID="{3E776E3B-DB37-4F5A-8E48-9A4F67D15E91}" presName="rootText" presStyleLbl="node3" presStyleIdx="1" presStyleCnt="2">
        <dgm:presLayoutVars>
          <dgm:chPref val="3"/>
        </dgm:presLayoutVars>
      </dgm:prSet>
      <dgm:spPr/>
    </dgm:pt>
    <dgm:pt modelId="{003FD2AE-C30A-41EF-9FB3-50F720E051C0}" type="pres">
      <dgm:prSet presAssocID="{3E776E3B-DB37-4F5A-8E48-9A4F67D15E91}" presName="rootConnector" presStyleLbl="node3" presStyleIdx="1" presStyleCnt="2"/>
      <dgm:spPr/>
    </dgm:pt>
    <dgm:pt modelId="{D17E031F-FA1C-4750-B8DB-94BB975D223D}" type="pres">
      <dgm:prSet presAssocID="{3E776E3B-DB37-4F5A-8E48-9A4F67D15E91}" presName="hierChild4" presStyleCnt="0"/>
      <dgm:spPr/>
    </dgm:pt>
    <dgm:pt modelId="{9E72204D-53C0-44E9-9E61-950F103E5C18}" type="pres">
      <dgm:prSet presAssocID="{3E776E3B-DB37-4F5A-8E48-9A4F67D15E91}" presName="hierChild5" presStyleCnt="0"/>
      <dgm:spPr/>
    </dgm:pt>
    <dgm:pt modelId="{F01DE7D6-A01D-4AA3-9533-EC5B5905919E}" type="pres">
      <dgm:prSet presAssocID="{B184C4FA-B933-47CD-BDBF-D6ED8AA2CE61}" presName="hierChild5" presStyleCnt="0"/>
      <dgm:spPr/>
    </dgm:pt>
    <dgm:pt modelId="{13AD60CB-ECF8-49A1-8EBF-27D82D2C979B}" type="pres">
      <dgm:prSet presAssocID="{8B9EC933-B3DD-4113-8A54-46197281A7D2}" presName="hierChild3" presStyleCnt="0"/>
      <dgm:spPr/>
    </dgm:pt>
  </dgm:ptLst>
  <dgm:cxnLst>
    <dgm:cxn modelId="{A5F04A10-B7C3-4F3F-8BCE-AC902622A300}" type="presOf" srcId="{2C3812B2-A4DB-4B9E-9FEA-78390004274E}" destId="{F2721A94-98D0-4F6D-94FB-ABA553C664CF}" srcOrd="0" destOrd="0" presId="urn:microsoft.com/office/officeart/2005/8/layout/orgChart1"/>
    <dgm:cxn modelId="{1705E117-9515-4401-9B4B-057AFA49882C}" type="presOf" srcId="{B8AA75C0-F53F-4B32-B899-DE8492BC0669}" destId="{69E65283-A4F6-403F-8AE7-0EE662049413}" srcOrd="0" destOrd="0" presId="urn:microsoft.com/office/officeart/2005/8/layout/orgChart1"/>
    <dgm:cxn modelId="{207EAF18-4F33-480C-A071-1BC4735712BB}" type="presOf" srcId="{E3C60689-4FCC-4CE0-ADD1-3C3857A830D6}" destId="{69E047C0-5FAA-4B1E-B0A5-8345DD1F24EF}" srcOrd="0" destOrd="0" presId="urn:microsoft.com/office/officeart/2005/8/layout/orgChart1"/>
    <dgm:cxn modelId="{226FB81E-DB5F-4B58-9612-F3A37C70C0F9}" type="presOf" srcId="{2C3812B2-A4DB-4B9E-9FEA-78390004274E}" destId="{6B4E5975-B4DC-4782-9FEA-3CA759CB37A0}" srcOrd="1" destOrd="0" presId="urn:microsoft.com/office/officeart/2005/8/layout/orgChart1"/>
    <dgm:cxn modelId="{E58F8824-3C4C-4C4D-B362-772E41818748}" srcId="{8B9EC933-B3DD-4113-8A54-46197281A7D2}" destId="{B184C4FA-B933-47CD-BDBF-D6ED8AA2CE61}" srcOrd="1" destOrd="0" parTransId="{E3C60689-4FCC-4CE0-ADD1-3C3857A830D6}" sibTransId="{0EEB0A6E-15E6-4617-A415-B15EB4272A10}"/>
    <dgm:cxn modelId="{DEBA972F-AC0C-41BD-AFBC-D3BC75C9A6C9}" type="presOf" srcId="{3E776E3B-DB37-4F5A-8E48-9A4F67D15E91}" destId="{003FD2AE-C30A-41EF-9FB3-50F720E051C0}" srcOrd="1" destOrd="0" presId="urn:microsoft.com/office/officeart/2005/8/layout/orgChart1"/>
    <dgm:cxn modelId="{802D2030-E558-436C-882B-FE9F5FFF46A3}" type="presOf" srcId="{1537DC08-F46D-453C-8F9B-BC2EEE1774A0}" destId="{68D467D1-1D81-4210-A76D-B5EB7F1F2197}" srcOrd="0" destOrd="0" presId="urn:microsoft.com/office/officeart/2005/8/layout/orgChart1"/>
    <dgm:cxn modelId="{9C98C437-2967-4CA3-B655-24160094519B}" type="presOf" srcId="{696A9CF7-4537-4660-BD73-AE97434EC6B6}" destId="{609327D8-8A22-40AA-A267-E9C36C46FDAE}" srcOrd="0" destOrd="0" presId="urn:microsoft.com/office/officeart/2005/8/layout/orgChart1"/>
    <dgm:cxn modelId="{4FE03B5D-9578-427A-924A-5C03F251D489}" srcId="{B184C4FA-B933-47CD-BDBF-D6ED8AA2CE61}" destId="{3E776E3B-DB37-4F5A-8E48-9A4F67D15E91}" srcOrd="0" destOrd="0" parTransId="{1537DC08-F46D-453C-8F9B-BC2EEE1774A0}" sibTransId="{2FC2E939-D62C-4B5F-AC39-7BEE001141D5}"/>
    <dgm:cxn modelId="{4E4EB26A-266C-4274-B7B7-D06DB94BCC75}" type="presOf" srcId="{8B9EC933-B3DD-4113-8A54-46197281A7D2}" destId="{E6D7D122-84F5-4760-9DF1-A28628C73C90}" srcOrd="1" destOrd="0" presId="urn:microsoft.com/office/officeart/2005/8/layout/orgChart1"/>
    <dgm:cxn modelId="{CA038A74-0D5F-4FF8-A738-19592A405DA8}" type="presOf" srcId="{1B9DAE16-D169-454C-9F76-968A6D714B92}" destId="{128E8487-F6EF-4DD0-8FA4-DCFF5E09AB00}" srcOrd="1" destOrd="0" presId="urn:microsoft.com/office/officeart/2005/8/layout/orgChart1"/>
    <dgm:cxn modelId="{EBEBCB77-D7D4-43A0-8859-4964B0EA2DC1}" type="presOf" srcId="{8B9EC933-B3DD-4113-8A54-46197281A7D2}" destId="{61D84541-05B3-4268-9D68-558AAED0BB3B}" srcOrd="0" destOrd="0" presId="urn:microsoft.com/office/officeart/2005/8/layout/orgChart1"/>
    <dgm:cxn modelId="{F19D187C-2A02-4F65-9090-F732025F27B6}" type="presOf" srcId="{B184C4FA-B933-47CD-BDBF-D6ED8AA2CE61}" destId="{1857AC34-75FD-406B-92E3-38151AA50CA1}" srcOrd="0" destOrd="0" presId="urn:microsoft.com/office/officeart/2005/8/layout/orgChart1"/>
    <dgm:cxn modelId="{BB90FF87-33AE-439A-9146-33BA9857B1C9}" type="presOf" srcId="{6FF1CF2B-9E41-43AB-B087-904A7BF1F20B}" destId="{3C4C1D79-162C-44EA-BD44-38429529C2F6}" srcOrd="0" destOrd="0" presId="urn:microsoft.com/office/officeart/2005/8/layout/orgChart1"/>
    <dgm:cxn modelId="{41ED528D-263B-485A-9CC2-DC513748304E}" type="presOf" srcId="{1B9DAE16-D169-454C-9F76-968A6D714B92}" destId="{78B65466-9484-44F0-9F00-5E55FE8A5821}" srcOrd="0" destOrd="0" presId="urn:microsoft.com/office/officeart/2005/8/layout/orgChart1"/>
    <dgm:cxn modelId="{EF7D4DBC-F343-4F4D-8CC6-371FFF069312}" srcId="{696A9CF7-4537-4660-BD73-AE97434EC6B6}" destId="{8B9EC933-B3DD-4113-8A54-46197281A7D2}" srcOrd="0" destOrd="0" parTransId="{2C8F372F-C229-44C0-B0D0-764A789A76DB}" sibTransId="{33F72960-231E-42E8-8747-58A2763BD497}"/>
    <dgm:cxn modelId="{722718C1-388C-4BA6-A63F-0541026491A7}" type="presOf" srcId="{B184C4FA-B933-47CD-BDBF-D6ED8AA2CE61}" destId="{D3F04CD4-B28A-4586-AB54-4FE201E5E91C}" srcOrd="1" destOrd="0" presId="urn:microsoft.com/office/officeart/2005/8/layout/orgChart1"/>
    <dgm:cxn modelId="{520DC0C2-1CED-4B4D-94F8-B24866AFB2CA}" srcId="{8B9EC933-B3DD-4113-8A54-46197281A7D2}" destId="{2C3812B2-A4DB-4B9E-9FEA-78390004274E}" srcOrd="0" destOrd="0" parTransId="{6FF1CF2B-9E41-43AB-B087-904A7BF1F20B}" sibTransId="{F8C10D27-50B2-4F85-93CD-00DEC52E62BE}"/>
    <dgm:cxn modelId="{78C885D6-20A1-4C38-8770-2A5E0DC597E2}" srcId="{2C3812B2-A4DB-4B9E-9FEA-78390004274E}" destId="{1B9DAE16-D169-454C-9F76-968A6D714B92}" srcOrd="0" destOrd="0" parTransId="{B8AA75C0-F53F-4B32-B899-DE8492BC0669}" sibTransId="{F9C963C3-A07A-43BA-90E3-E68E1A584D3C}"/>
    <dgm:cxn modelId="{63B151D8-8096-4D5D-BCC5-A730A2E00413}" type="presOf" srcId="{3E776E3B-DB37-4F5A-8E48-9A4F67D15E91}" destId="{5EA8E512-0559-4D7D-AE79-FFC8CB49E807}" srcOrd="0" destOrd="0" presId="urn:microsoft.com/office/officeart/2005/8/layout/orgChart1"/>
    <dgm:cxn modelId="{F05D69AE-5051-4540-B194-CE3FA96CC5A2}" type="presParOf" srcId="{609327D8-8A22-40AA-A267-E9C36C46FDAE}" destId="{15B8F8BB-3C4A-42B2-907E-C3C1AED0FC13}" srcOrd="0" destOrd="0" presId="urn:microsoft.com/office/officeart/2005/8/layout/orgChart1"/>
    <dgm:cxn modelId="{EEC9349C-A313-449E-B012-2165160420B3}" type="presParOf" srcId="{15B8F8BB-3C4A-42B2-907E-C3C1AED0FC13}" destId="{38E566A6-F896-41ED-857A-41773FC981C3}" srcOrd="0" destOrd="0" presId="urn:microsoft.com/office/officeart/2005/8/layout/orgChart1"/>
    <dgm:cxn modelId="{7E7A7B2A-8E11-4879-BC4D-F5DE2D8FE902}" type="presParOf" srcId="{38E566A6-F896-41ED-857A-41773FC981C3}" destId="{61D84541-05B3-4268-9D68-558AAED0BB3B}" srcOrd="0" destOrd="0" presId="urn:microsoft.com/office/officeart/2005/8/layout/orgChart1"/>
    <dgm:cxn modelId="{93471F89-29B6-48C9-AE6E-5B979A25F9B4}" type="presParOf" srcId="{38E566A6-F896-41ED-857A-41773FC981C3}" destId="{E6D7D122-84F5-4760-9DF1-A28628C73C90}" srcOrd="1" destOrd="0" presId="urn:microsoft.com/office/officeart/2005/8/layout/orgChart1"/>
    <dgm:cxn modelId="{9082D65F-6D6E-419B-9729-6AEA1F66FA67}" type="presParOf" srcId="{15B8F8BB-3C4A-42B2-907E-C3C1AED0FC13}" destId="{03F7234A-32CC-4E4A-A6FA-F418E5634FCA}" srcOrd="1" destOrd="0" presId="urn:microsoft.com/office/officeart/2005/8/layout/orgChart1"/>
    <dgm:cxn modelId="{D14E677E-319B-4EBF-B5DE-E0E9343E2776}" type="presParOf" srcId="{03F7234A-32CC-4E4A-A6FA-F418E5634FCA}" destId="{3C4C1D79-162C-44EA-BD44-38429529C2F6}" srcOrd="0" destOrd="0" presId="urn:microsoft.com/office/officeart/2005/8/layout/orgChart1"/>
    <dgm:cxn modelId="{D2C27A97-4918-4D5F-9F51-B04FF9ABE71D}" type="presParOf" srcId="{03F7234A-32CC-4E4A-A6FA-F418E5634FCA}" destId="{F4C8937E-72C1-4D85-A951-D079B255EEE3}" srcOrd="1" destOrd="0" presId="urn:microsoft.com/office/officeart/2005/8/layout/orgChart1"/>
    <dgm:cxn modelId="{D4F0D0B1-E586-422C-98E1-4C1CCB9CE127}" type="presParOf" srcId="{F4C8937E-72C1-4D85-A951-D079B255EEE3}" destId="{BE2DC0D7-B50D-4732-898B-AD3B28B172C6}" srcOrd="0" destOrd="0" presId="urn:microsoft.com/office/officeart/2005/8/layout/orgChart1"/>
    <dgm:cxn modelId="{968EEC7A-0C71-4E86-870A-5AD77ABC10C0}" type="presParOf" srcId="{BE2DC0D7-B50D-4732-898B-AD3B28B172C6}" destId="{F2721A94-98D0-4F6D-94FB-ABA553C664CF}" srcOrd="0" destOrd="0" presId="urn:microsoft.com/office/officeart/2005/8/layout/orgChart1"/>
    <dgm:cxn modelId="{53B15F5B-DB4B-4A49-A6DC-5764587610FE}" type="presParOf" srcId="{BE2DC0D7-B50D-4732-898B-AD3B28B172C6}" destId="{6B4E5975-B4DC-4782-9FEA-3CA759CB37A0}" srcOrd="1" destOrd="0" presId="urn:microsoft.com/office/officeart/2005/8/layout/orgChart1"/>
    <dgm:cxn modelId="{4D19D0D0-0DD7-4E2A-9805-1814C2EC57F1}" type="presParOf" srcId="{F4C8937E-72C1-4D85-A951-D079B255EEE3}" destId="{670C7FA8-746F-4CA2-B7CC-ADD86D6BA1FB}" srcOrd="1" destOrd="0" presId="urn:microsoft.com/office/officeart/2005/8/layout/orgChart1"/>
    <dgm:cxn modelId="{DF026B30-57F0-4963-BECC-1771AEC34DAE}" type="presParOf" srcId="{670C7FA8-746F-4CA2-B7CC-ADD86D6BA1FB}" destId="{69E65283-A4F6-403F-8AE7-0EE662049413}" srcOrd="0" destOrd="0" presId="urn:microsoft.com/office/officeart/2005/8/layout/orgChart1"/>
    <dgm:cxn modelId="{00C17BC6-AB12-48C0-BB43-A4810751680A}" type="presParOf" srcId="{670C7FA8-746F-4CA2-B7CC-ADD86D6BA1FB}" destId="{8C5FD56E-D55B-4403-8AEC-AE8EA2E6676F}" srcOrd="1" destOrd="0" presId="urn:microsoft.com/office/officeart/2005/8/layout/orgChart1"/>
    <dgm:cxn modelId="{0821F34F-9062-497C-99B5-84FA719354E8}" type="presParOf" srcId="{8C5FD56E-D55B-4403-8AEC-AE8EA2E6676F}" destId="{CACD662F-6F4A-41EF-B60F-9A96CE114FE9}" srcOrd="0" destOrd="0" presId="urn:microsoft.com/office/officeart/2005/8/layout/orgChart1"/>
    <dgm:cxn modelId="{22B81D02-E044-4E58-B8D3-7D635EB503CC}" type="presParOf" srcId="{CACD662F-6F4A-41EF-B60F-9A96CE114FE9}" destId="{78B65466-9484-44F0-9F00-5E55FE8A5821}" srcOrd="0" destOrd="0" presId="urn:microsoft.com/office/officeart/2005/8/layout/orgChart1"/>
    <dgm:cxn modelId="{337EC7F8-F959-49DA-B94E-7C4D57087663}" type="presParOf" srcId="{CACD662F-6F4A-41EF-B60F-9A96CE114FE9}" destId="{128E8487-F6EF-4DD0-8FA4-DCFF5E09AB00}" srcOrd="1" destOrd="0" presId="urn:microsoft.com/office/officeart/2005/8/layout/orgChart1"/>
    <dgm:cxn modelId="{397A5D46-E4CA-47EC-BF3F-7C0985E03ACC}" type="presParOf" srcId="{8C5FD56E-D55B-4403-8AEC-AE8EA2E6676F}" destId="{606D2265-43BE-447E-98B6-D1F4EAAC2F1B}" srcOrd="1" destOrd="0" presId="urn:microsoft.com/office/officeart/2005/8/layout/orgChart1"/>
    <dgm:cxn modelId="{38BEE047-2D52-4B2C-B1A6-56CE7B2BB978}" type="presParOf" srcId="{8C5FD56E-D55B-4403-8AEC-AE8EA2E6676F}" destId="{936D6892-F3BB-4149-A47D-BC3E667B1624}" srcOrd="2" destOrd="0" presId="urn:microsoft.com/office/officeart/2005/8/layout/orgChart1"/>
    <dgm:cxn modelId="{BC0E96B1-30B8-47FB-A709-8C757BAA0F01}" type="presParOf" srcId="{F4C8937E-72C1-4D85-A951-D079B255EEE3}" destId="{08D70916-A196-4B78-9C67-9F85B6EBAC34}" srcOrd="2" destOrd="0" presId="urn:microsoft.com/office/officeart/2005/8/layout/orgChart1"/>
    <dgm:cxn modelId="{B098C348-F52A-403F-ACB1-01670FFA7EFB}" type="presParOf" srcId="{03F7234A-32CC-4E4A-A6FA-F418E5634FCA}" destId="{69E047C0-5FAA-4B1E-B0A5-8345DD1F24EF}" srcOrd="2" destOrd="0" presId="urn:microsoft.com/office/officeart/2005/8/layout/orgChart1"/>
    <dgm:cxn modelId="{7944D2D5-446F-475E-B59A-20ED964FD98B}" type="presParOf" srcId="{03F7234A-32CC-4E4A-A6FA-F418E5634FCA}" destId="{BB8C6AF8-BD17-44DE-BB68-54534C0643EA}" srcOrd="3" destOrd="0" presId="urn:microsoft.com/office/officeart/2005/8/layout/orgChart1"/>
    <dgm:cxn modelId="{B2AB5D72-00A9-4F0B-AB47-BCBD466C058E}" type="presParOf" srcId="{BB8C6AF8-BD17-44DE-BB68-54534C0643EA}" destId="{02191AB9-A0C0-4F9E-85E6-27A7C1D52EEF}" srcOrd="0" destOrd="0" presId="urn:microsoft.com/office/officeart/2005/8/layout/orgChart1"/>
    <dgm:cxn modelId="{E7C6747F-0825-47E8-B525-77D6713382D9}" type="presParOf" srcId="{02191AB9-A0C0-4F9E-85E6-27A7C1D52EEF}" destId="{1857AC34-75FD-406B-92E3-38151AA50CA1}" srcOrd="0" destOrd="0" presId="urn:microsoft.com/office/officeart/2005/8/layout/orgChart1"/>
    <dgm:cxn modelId="{8657982E-69C4-4B85-88FE-2FED65627D3D}" type="presParOf" srcId="{02191AB9-A0C0-4F9E-85E6-27A7C1D52EEF}" destId="{D3F04CD4-B28A-4586-AB54-4FE201E5E91C}" srcOrd="1" destOrd="0" presId="urn:microsoft.com/office/officeart/2005/8/layout/orgChart1"/>
    <dgm:cxn modelId="{153016D4-A769-439E-8FFF-8C77F06F402F}" type="presParOf" srcId="{BB8C6AF8-BD17-44DE-BB68-54534C0643EA}" destId="{988D1C7E-5F58-4D6A-A8C7-BFC9FD37C017}" srcOrd="1" destOrd="0" presId="urn:microsoft.com/office/officeart/2005/8/layout/orgChart1"/>
    <dgm:cxn modelId="{7CED4D4A-D896-483F-AD31-0FB9B213BD08}" type="presParOf" srcId="{988D1C7E-5F58-4D6A-A8C7-BFC9FD37C017}" destId="{68D467D1-1D81-4210-A76D-B5EB7F1F2197}" srcOrd="0" destOrd="0" presId="urn:microsoft.com/office/officeart/2005/8/layout/orgChart1"/>
    <dgm:cxn modelId="{0B82CA12-6C90-4418-999B-A0E039D56BAC}" type="presParOf" srcId="{988D1C7E-5F58-4D6A-A8C7-BFC9FD37C017}" destId="{D3D4ACEA-ED86-455C-95F3-D9B3F255CC5A}" srcOrd="1" destOrd="0" presId="urn:microsoft.com/office/officeart/2005/8/layout/orgChart1"/>
    <dgm:cxn modelId="{A854D110-62E2-4E89-A3F5-BDBDF2C61537}" type="presParOf" srcId="{D3D4ACEA-ED86-455C-95F3-D9B3F255CC5A}" destId="{6553399D-651C-4446-A4F9-9B82C8B831EC}" srcOrd="0" destOrd="0" presId="urn:microsoft.com/office/officeart/2005/8/layout/orgChart1"/>
    <dgm:cxn modelId="{35086174-FF2A-4DA1-AB37-F17FA9CF98F3}" type="presParOf" srcId="{6553399D-651C-4446-A4F9-9B82C8B831EC}" destId="{5EA8E512-0559-4D7D-AE79-FFC8CB49E807}" srcOrd="0" destOrd="0" presId="urn:microsoft.com/office/officeart/2005/8/layout/orgChart1"/>
    <dgm:cxn modelId="{FB4DE58A-F2FB-4971-841A-DD422CB9C2C5}" type="presParOf" srcId="{6553399D-651C-4446-A4F9-9B82C8B831EC}" destId="{003FD2AE-C30A-41EF-9FB3-50F720E051C0}" srcOrd="1" destOrd="0" presId="urn:microsoft.com/office/officeart/2005/8/layout/orgChart1"/>
    <dgm:cxn modelId="{422FB98E-7DC5-453D-886E-E1B73715E377}" type="presParOf" srcId="{D3D4ACEA-ED86-455C-95F3-D9B3F255CC5A}" destId="{D17E031F-FA1C-4750-B8DB-94BB975D223D}" srcOrd="1" destOrd="0" presId="urn:microsoft.com/office/officeart/2005/8/layout/orgChart1"/>
    <dgm:cxn modelId="{BF8E6C8A-4543-41D7-AE39-DCA9F79624E9}" type="presParOf" srcId="{D3D4ACEA-ED86-455C-95F3-D9B3F255CC5A}" destId="{9E72204D-53C0-44E9-9E61-950F103E5C18}" srcOrd="2" destOrd="0" presId="urn:microsoft.com/office/officeart/2005/8/layout/orgChart1"/>
    <dgm:cxn modelId="{F95BCA03-E2FB-42D9-9CBD-7DAD64E60E81}" type="presParOf" srcId="{BB8C6AF8-BD17-44DE-BB68-54534C0643EA}" destId="{F01DE7D6-A01D-4AA3-9533-EC5B5905919E}" srcOrd="2" destOrd="0" presId="urn:microsoft.com/office/officeart/2005/8/layout/orgChart1"/>
    <dgm:cxn modelId="{90596964-1C20-44C0-BDCC-28A57912B1FC}" type="presParOf" srcId="{15B8F8BB-3C4A-42B2-907E-C3C1AED0FC13}" destId="{13AD60CB-ECF8-49A1-8EBF-27D82D2C979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6A9CF7-4537-4660-BD73-AE97434EC6B6}"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8B9EC933-B3DD-4113-8A54-46197281A7D2}">
      <dgm:prSet phldrT="[Text]"/>
      <dgm:spPr/>
      <dgm:t>
        <a:bodyPr/>
        <a:lstStyle/>
        <a:p>
          <a:r>
            <a:rPr lang="en-US" dirty="0"/>
            <a:t>Transfer to Four-Year Institution</a:t>
          </a:r>
        </a:p>
      </dgm:t>
    </dgm:pt>
    <dgm:pt modelId="{2C8F372F-C229-44C0-B0D0-764A789A76DB}" type="parTrans" cxnId="{EF7D4DBC-F343-4F4D-8CC6-371FFF069312}">
      <dgm:prSet/>
      <dgm:spPr/>
      <dgm:t>
        <a:bodyPr/>
        <a:lstStyle/>
        <a:p>
          <a:endParaRPr lang="en-US"/>
        </a:p>
      </dgm:t>
    </dgm:pt>
    <dgm:pt modelId="{33F72960-231E-42E8-8747-58A2763BD497}" type="sibTrans" cxnId="{EF7D4DBC-F343-4F4D-8CC6-371FFF069312}">
      <dgm:prSet/>
      <dgm:spPr/>
      <dgm:t>
        <a:bodyPr/>
        <a:lstStyle/>
        <a:p>
          <a:endParaRPr lang="en-US"/>
        </a:p>
      </dgm:t>
    </dgm:pt>
    <dgm:pt modelId="{2C3812B2-A4DB-4B9E-9FEA-78390004274E}">
      <dgm:prSet phldrT="[Text]"/>
      <dgm:spPr>
        <a:solidFill>
          <a:schemeClr val="accent1"/>
        </a:solidFill>
      </dgm:spPr>
      <dgm:t>
        <a:bodyPr/>
        <a:lstStyle/>
        <a:p>
          <a:r>
            <a:rPr lang="en-US" dirty="0"/>
            <a:t>Awarded Associate Degree or Diploma</a:t>
          </a:r>
        </a:p>
      </dgm:t>
    </dgm:pt>
    <dgm:pt modelId="{6FF1CF2B-9E41-43AB-B087-904A7BF1F20B}" type="parTrans" cxnId="{520DC0C2-1CED-4B4D-94F8-B24866AFB2CA}">
      <dgm:prSet/>
      <dgm:spPr/>
      <dgm:t>
        <a:bodyPr/>
        <a:lstStyle/>
        <a:p>
          <a:endParaRPr lang="en-US"/>
        </a:p>
      </dgm:t>
    </dgm:pt>
    <dgm:pt modelId="{F8C10D27-50B2-4F85-93CD-00DEC52E62BE}" type="sibTrans" cxnId="{520DC0C2-1CED-4B4D-94F8-B24866AFB2CA}">
      <dgm:prSet/>
      <dgm:spPr/>
      <dgm:t>
        <a:bodyPr/>
        <a:lstStyle/>
        <a:p>
          <a:endParaRPr lang="en-US"/>
        </a:p>
      </dgm:t>
    </dgm:pt>
    <dgm:pt modelId="{B184C4FA-B933-47CD-BDBF-D6ED8AA2CE61}">
      <dgm:prSet phldrT="[Text]"/>
      <dgm:spPr>
        <a:solidFill>
          <a:schemeClr val="accent1"/>
        </a:solidFill>
      </dgm:spPr>
      <dgm:t>
        <a:bodyPr/>
        <a:lstStyle/>
        <a:p>
          <a:r>
            <a:rPr lang="en-US" dirty="0"/>
            <a:t>Earned 16+ credit hours only</a:t>
          </a:r>
        </a:p>
      </dgm:t>
    </dgm:pt>
    <dgm:pt modelId="{E3C60689-4FCC-4CE0-ADD1-3C3857A830D6}" type="parTrans" cxnId="{E58F8824-3C4C-4C4D-B362-772E41818748}">
      <dgm:prSet/>
      <dgm:spPr/>
      <dgm:t>
        <a:bodyPr/>
        <a:lstStyle/>
        <a:p>
          <a:endParaRPr lang="en-US"/>
        </a:p>
      </dgm:t>
    </dgm:pt>
    <dgm:pt modelId="{0EEB0A6E-15E6-4617-A415-B15EB4272A10}" type="sibTrans" cxnId="{E58F8824-3C4C-4C4D-B362-772E41818748}">
      <dgm:prSet/>
      <dgm:spPr/>
      <dgm:t>
        <a:bodyPr/>
        <a:lstStyle/>
        <a:p>
          <a:endParaRPr lang="en-US"/>
        </a:p>
      </dgm:t>
    </dgm:pt>
    <dgm:pt modelId="{1B9DAE16-D169-454C-9F76-968A6D714B92}">
      <dgm:prSet phldrT="[Text]"/>
      <dgm:spPr>
        <a:solidFill>
          <a:schemeClr val="accent1"/>
        </a:solidFill>
      </dgm:spPr>
      <dgm:t>
        <a:bodyPr/>
        <a:lstStyle/>
        <a:p>
          <a:r>
            <a:rPr lang="en-US" dirty="0"/>
            <a:t>Awarded Bachelor’s Degree</a:t>
          </a:r>
        </a:p>
      </dgm:t>
    </dgm:pt>
    <dgm:pt modelId="{B8AA75C0-F53F-4B32-B899-DE8492BC0669}" type="parTrans" cxnId="{78C885D6-20A1-4C38-8770-2A5E0DC597E2}">
      <dgm:prSet/>
      <dgm:spPr/>
      <dgm:t>
        <a:bodyPr/>
        <a:lstStyle/>
        <a:p>
          <a:endParaRPr lang="en-US"/>
        </a:p>
      </dgm:t>
    </dgm:pt>
    <dgm:pt modelId="{F9C963C3-A07A-43BA-90E3-E68E1A584D3C}" type="sibTrans" cxnId="{78C885D6-20A1-4C38-8770-2A5E0DC597E2}">
      <dgm:prSet/>
      <dgm:spPr/>
      <dgm:t>
        <a:bodyPr/>
        <a:lstStyle/>
        <a:p>
          <a:endParaRPr lang="en-US"/>
        </a:p>
      </dgm:t>
    </dgm:pt>
    <dgm:pt modelId="{3E776E3B-DB37-4F5A-8E48-9A4F67D15E91}">
      <dgm:prSet phldrT="[Text]"/>
      <dgm:spPr>
        <a:solidFill>
          <a:schemeClr val="accent1"/>
        </a:solidFill>
      </dgm:spPr>
      <dgm:t>
        <a:bodyPr/>
        <a:lstStyle/>
        <a:p>
          <a:r>
            <a:rPr lang="en-US" dirty="0"/>
            <a:t>Awarded Bachelor’s Degree</a:t>
          </a:r>
        </a:p>
      </dgm:t>
    </dgm:pt>
    <dgm:pt modelId="{1537DC08-F46D-453C-8F9B-BC2EEE1774A0}" type="parTrans" cxnId="{4FE03B5D-9578-427A-924A-5C03F251D489}">
      <dgm:prSet/>
      <dgm:spPr/>
      <dgm:t>
        <a:bodyPr/>
        <a:lstStyle/>
        <a:p>
          <a:endParaRPr lang="en-US"/>
        </a:p>
      </dgm:t>
    </dgm:pt>
    <dgm:pt modelId="{2FC2E939-D62C-4B5F-AC39-7BEE001141D5}" type="sibTrans" cxnId="{4FE03B5D-9578-427A-924A-5C03F251D489}">
      <dgm:prSet/>
      <dgm:spPr/>
      <dgm:t>
        <a:bodyPr/>
        <a:lstStyle/>
        <a:p>
          <a:endParaRPr lang="en-US"/>
        </a:p>
      </dgm:t>
    </dgm:pt>
    <dgm:pt modelId="{609327D8-8A22-40AA-A267-E9C36C46FDAE}" type="pres">
      <dgm:prSet presAssocID="{696A9CF7-4537-4660-BD73-AE97434EC6B6}" presName="hierChild1" presStyleCnt="0">
        <dgm:presLayoutVars>
          <dgm:orgChart val="1"/>
          <dgm:chPref val="1"/>
          <dgm:dir/>
          <dgm:animOne val="branch"/>
          <dgm:animLvl val="lvl"/>
          <dgm:resizeHandles/>
        </dgm:presLayoutVars>
      </dgm:prSet>
      <dgm:spPr/>
    </dgm:pt>
    <dgm:pt modelId="{15B8F8BB-3C4A-42B2-907E-C3C1AED0FC13}" type="pres">
      <dgm:prSet presAssocID="{8B9EC933-B3DD-4113-8A54-46197281A7D2}" presName="hierRoot1" presStyleCnt="0">
        <dgm:presLayoutVars>
          <dgm:hierBranch val="init"/>
        </dgm:presLayoutVars>
      </dgm:prSet>
      <dgm:spPr/>
    </dgm:pt>
    <dgm:pt modelId="{38E566A6-F896-41ED-857A-41773FC981C3}" type="pres">
      <dgm:prSet presAssocID="{8B9EC933-B3DD-4113-8A54-46197281A7D2}" presName="rootComposite1" presStyleCnt="0"/>
      <dgm:spPr/>
    </dgm:pt>
    <dgm:pt modelId="{61D84541-05B3-4268-9D68-558AAED0BB3B}" type="pres">
      <dgm:prSet presAssocID="{8B9EC933-B3DD-4113-8A54-46197281A7D2}" presName="rootText1" presStyleLbl="node0" presStyleIdx="0" presStyleCnt="1">
        <dgm:presLayoutVars>
          <dgm:chPref val="3"/>
        </dgm:presLayoutVars>
      </dgm:prSet>
      <dgm:spPr/>
    </dgm:pt>
    <dgm:pt modelId="{E6D7D122-84F5-4760-9DF1-A28628C73C90}" type="pres">
      <dgm:prSet presAssocID="{8B9EC933-B3DD-4113-8A54-46197281A7D2}" presName="rootConnector1" presStyleLbl="node1" presStyleIdx="0" presStyleCnt="0"/>
      <dgm:spPr/>
    </dgm:pt>
    <dgm:pt modelId="{03F7234A-32CC-4E4A-A6FA-F418E5634FCA}" type="pres">
      <dgm:prSet presAssocID="{8B9EC933-B3DD-4113-8A54-46197281A7D2}" presName="hierChild2" presStyleCnt="0"/>
      <dgm:spPr/>
    </dgm:pt>
    <dgm:pt modelId="{3C4C1D79-162C-44EA-BD44-38429529C2F6}" type="pres">
      <dgm:prSet presAssocID="{6FF1CF2B-9E41-43AB-B087-904A7BF1F20B}" presName="Name37" presStyleLbl="parChTrans1D2" presStyleIdx="0" presStyleCnt="2"/>
      <dgm:spPr/>
    </dgm:pt>
    <dgm:pt modelId="{F4C8937E-72C1-4D85-A951-D079B255EEE3}" type="pres">
      <dgm:prSet presAssocID="{2C3812B2-A4DB-4B9E-9FEA-78390004274E}" presName="hierRoot2" presStyleCnt="0">
        <dgm:presLayoutVars>
          <dgm:hierBranch val="init"/>
        </dgm:presLayoutVars>
      </dgm:prSet>
      <dgm:spPr/>
    </dgm:pt>
    <dgm:pt modelId="{BE2DC0D7-B50D-4732-898B-AD3B28B172C6}" type="pres">
      <dgm:prSet presAssocID="{2C3812B2-A4DB-4B9E-9FEA-78390004274E}" presName="rootComposite" presStyleCnt="0"/>
      <dgm:spPr/>
    </dgm:pt>
    <dgm:pt modelId="{F2721A94-98D0-4F6D-94FB-ABA553C664CF}" type="pres">
      <dgm:prSet presAssocID="{2C3812B2-A4DB-4B9E-9FEA-78390004274E}" presName="rootText" presStyleLbl="node2" presStyleIdx="0" presStyleCnt="2">
        <dgm:presLayoutVars>
          <dgm:chPref val="3"/>
        </dgm:presLayoutVars>
      </dgm:prSet>
      <dgm:spPr/>
    </dgm:pt>
    <dgm:pt modelId="{6B4E5975-B4DC-4782-9FEA-3CA759CB37A0}" type="pres">
      <dgm:prSet presAssocID="{2C3812B2-A4DB-4B9E-9FEA-78390004274E}" presName="rootConnector" presStyleLbl="node2" presStyleIdx="0" presStyleCnt="2"/>
      <dgm:spPr/>
    </dgm:pt>
    <dgm:pt modelId="{670C7FA8-746F-4CA2-B7CC-ADD86D6BA1FB}" type="pres">
      <dgm:prSet presAssocID="{2C3812B2-A4DB-4B9E-9FEA-78390004274E}" presName="hierChild4" presStyleCnt="0"/>
      <dgm:spPr/>
    </dgm:pt>
    <dgm:pt modelId="{69E65283-A4F6-403F-8AE7-0EE662049413}" type="pres">
      <dgm:prSet presAssocID="{B8AA75C0-F53F-4B32-B899-DE8492BC0669}" presName="Name37" presStyleLbl="parChTrans1D3" presStyleIdx="0" presStyleCnt="2"/>
      <dgm:spPr/>
    </dgm:pt>
    <dgm:pt modelId="{8C5FD56E-D55B-4403-8AEC-AE8EA2E6676F}" type="pres">
      <dgm:prSet presAssocID="{1B9DAE16-D169-454C-9F76-968A6D714B92}" presName="hierRoot2" presStyleCnt="0">
        <dgm:presLayoutVars>
          <dgm:hierBranch val="init"/>
        </dgm:presLayoutVars>
      </dgm:prSet>
      <dgm:spPr/>
    </dgm:pt>
    <dgm:pt modelId="{CACD662F-6F4A-41EF-B60F-9A96CE114FE9}" type="pres">
      <dgm:prSet presAssocID="{1B9DAE16-D169-454C-9F76-968A6D714B92}" presName="rootComposite" presStyleCnt="0"/>
      <dgm:spPr/>
    </dgm:pt>
    <dgm:pt modelId="{78B65466-9484-44F0-9F00-5E55FE8A5821}" type="pres">
      <dgm:prSet presAssocID="{1B9DAE16-D169-454C-9F76-968A6D714B92}" presName="rootText" presStyleLbl="node3" presStyleIdx="0" presStyleCnt="2">
        <dgm:presLayoutVars>
          <dgm:chPref val="3"/>
        </dgm:presLayoutVars>
      </dgm:prSet>
      <dgm:spPr/>
    </dgm:pt>
    <dgm:pt modelId="{128E8487-F6EF-4DD0-8FA4-DCFF5E09AB00}" type="pres">
      <dgm:prSet presAssocID="{1B9DAE16-D169-454C-9F76-968A6D714B92}" presName="rootConnector" presStyleLbl="node3" presStyleIdx="0" presStyleCnt="2"/>
      <dgm:spPr/>
    </dgm:pt>
    <dgm:pt modelId="{606D2265-43BE-447E-98B6-D1F4EAAC2F1B}" type="pres">
      <dgm:prSet presAssocID="{1B9DAE16-D169-454C-9F76-968A6D714B92}" presName="hierChild4" presStyleCnt="0"/>
      <dgm:spPr/>
    </dgm:pt>
    <dgm:pt modelId="{936D6892-F3BB-4149-A47D-BC3E667B1624}" type="pres">
      <dgm:prSet presAssocID="{1B9DAE16-D169-454C-9F76-968A6D714B92}" presName="hierChild5" presStyleCnt="0"/>
      <dgm:spPr/>
    </dgm:pt>
    <dgm:pt modelId="{08D70916-A196-4B78-9C67-9F85B6EBAC34}" type="pres">
      <dgm:prSet presAssocID="{2C3812B2-A4DB-4B9E-9FEA-78390004274E}" presName="hierChild5" presStyleCnt="0"/>
      <dgm:spPr/>
    </dgm:pt>
    <dgm:pt modelId="{69E047C0-5FAA-4B1E-B0A5-8345DD1F24EF}" type="pres">
      <dgm:prSet presAssocID="{E3C60689-4FCC-4CE0-ADD1-3C3857A830D6}" presName="Name37" presStyleLbl="parChTrans1D2" presStyleIdx="1" presStyleCnt="2"/>
      <dgm:spPr/>
    </dgm:pt>
    <dgm:pt modelId="{BB8C6AF8-BD17-44DE-BB68-54534C0643EA}" type="pres">
      <dgm:prSet presAssocID="{B184C4FA-B933-47CD-BDBF-D6ED8AA2CE61}" presName="hierRoot2" presStyleCnt="0">
        <dgm:presLayoutVars>
          <dgm:hierBranch val="init"/>
        </dgm:presLayoutVars>
      </dgm:prSet>
      <dgm:spPr/>
    </dgm:pt>
    <dgm:pt modelId="{02191AB9-A0C0-4F9E-85E6-27A7C1D52EEF}" type="pres">
      <dgm:prSet presAssocID="{B184C4FA-B933-47CD-BDBF-D6ED8AA2CE61}" presName="rootComposite" presStyleCnt="0"/>
      <dgm:spPr/>
    </dgm:pt>
    <dgm:pt modelId="{1857AC34-75FD-406B-92E3-38151AA50CA1}" type="pres">
      <dgm:prSet presAssocID="{B184C4FA-B933-47CD-BDBF-D6ED8AA2CE61}" presName="rootText" presStyleLbl="node2" presStyleIdx="1" presStyleCnt="2">
        <dgm:presLayoutVars>
          <dgm:chPref val="3"/>
        </dgm:presLayoutVars>
      </dgm:prSet>
      <dgm:spPr/>
    </dgm:pt>
    <dgm:pt modelId="{D3F04CD4-B28A-4586-AB54-4FE201E5E91C}" type="pres">
      <dgm:prSet presAssocID="{B184C4FA-B933-47CD-BDBF-D6ED8AA2CE61}" presName="rootConnector" presStyleLbl="node2" presStyleIdx="1" presStyleCnt="2"/>
      <dgm:spPr/>
    </dgm:pt>
    <dgm:pt modelId="{988D1C7E-5F58-4D6A-A8C7-BFC9FD37C017}" type="pres">
      <dgm:prSet presAssocID="{B184C4FA-B933-47CD-BDBF-D6ED8AA2CE61}" presName="hierChild4" presStyleCnt="0"/>
      <dgm:spPr/>
    </dgm:pt>
    <dgm:pt modelId="{68D467D1-1D81-4210-A76D-B5EB7F1F2197}" type="pres">
      <dgm:prSet presAssocID="{1537DC08-F46D-453C-8F9B-BC2EEE1774A0}" presName="Name37" presStyleLbl="parChTrans1D3" presStyleIdx="1" presStyleCnt="2"/>
      <dgm:spPr/>
    </dgm:pt>
    <dgm:pt modelId="{D3D4ACEA-ED86-455C-95F3-D9B3F255CC5A}" type="pres">
      <dgm:prSet presAssocID="{3E776E3B-DB37-4F5A-8E48-9A4F67D15E91}" presName="hierRoot2" presStyleCnt="0">
        <dgm:presLayoutVars>
          <dgm:hierBranch val="init"/>
        </dgm:presLayoutVars>
      </dgm:prSet>
      <dgm:spPr/>
    </dgm:pt>
    <dgm:pt modelId="{6553399D-651C-4446-A4F9-9B82C8B831EC}" type="pres">
      <dgm:prSet presAssocID="{3E776E3B-DB37-4F5A-8E48-9A4F67D15E91}" presName="rootComposite" presStyleCnt="0"/>
      <dgm:spPr/>
    </dgm:pt>
    <dgm:pt modelId="{5EA8E512-0559-4D7D-AE79-FFC8CB49E807}" type="pres">
      <dgm:prSet presAssocID="{3E776E3B-DB37-4F5A-8E48-9A4F67D15E91}" presName="rootText" presStyleLbl="node3" presStyleIdx="1" presStyleCnt="2">
        <dgm:presLayoutVars>
          <dgm:chPref val="3"/>
        </dgm:presLayoutVars>
      </dgm:prSet>
      <dgm:spPr/>
    </dgm:pt>
    <dgm:pt modelId="{003FD2AE-C30A-41EF-9FB3-50F720E051C0}" type="pres">
      <dgm:prSet presAssocID="{3E776E3B-DB37-4F5A-8E48-9A4F67D15E91}" presName="rootConnector" presStyleLbl="node3" presStyleIdx="1" presStyleCnt="2"/>
      <dgm:spPr/>
    </dgm:pt>
    <dgm:pt modelId="{D17E031F-FA1C-4750-B8DB-94BB975D223D}" type="pres">
      <dgm:prSet presAssocID="{3E776E3B-DB37-4F5A-8E48-9A4F67D15E91}" presName="hierChild4" presStyleCnt="0"/>
      <dgm:spPr/>
    </dgm:pt>
    <dgm:pt modelId="{9E72204D-53C0-44E9-9E61-950F103E5C18}" type="pres">
      <dgm:prSet presAssocID="{3E776E3B-DB37-4F5A-8E48-9A4F67D15E91}" presName="hierChild5" presStyleCnt="0"/>
      <dgm:spPr/>
    </dgm:pt>
    <dgm:pt modelId="{F01DE7D6-A01D-4AA3-9533-EC5B5905919E}" type="pres">
      <dgm:prSet presAssocID="{B184C4FA-B933-47CD-BDBF-D6ED8AA2CE61}" presName="hierChild5" presStyleCnt="0"/>
      <dgm:spPr/>
    </dgm:pt>
    <dgm:pt modelId="{13AD60CB-ECF8-49A1-8EBF-27D82D2C979B}" type="pres">
      <dgm:prSet presAssocID="{8B9EC933-B3DD-4113-8A54-46197281A7D2}" presName="hierChild3" presStyleCnt="0"/>
      <dgm:spPr/>
    </dgm:pt>
  </dgm:ptLst>
  <dgm:cxnLst>
    <dgm:cxn modelId="{A5F04A10-B7C3-4F3F-8BCE-AC902622A300}" type="presOf" srcId="{2C3812B2-A4DB-4B9E-9FEA-78390004274E}" destId="{F2721A94-98D0-4F6D-94FB-ABA553C664CF}" srcOrd="0" destOrd="0" presId="urn:microsoft.com/office/officeart/2005/8/layout/orgChart1"/>
    <dgm:cxn modelId="{1705E117-9515-4401-9B4B-057AFA49882C}" type="presOf" srcId="{B8AA75C0-F53F-4B32-B899-DE8492BC0669}" destId="{69E65283-A4F6-403F-8AE7-0EE662049413}" srcOrd="0" destOrd="0" presId="urn:microsoft.com/office/officeart/2005/8/layout/orgChart1"/>
    <dgm:cxn modelId="{207EAF18-4F33-480C-A071-1BC4735712BB}" type="presOf" srcId="{E3C60689-4FCC-4CE0-ADD1-3C3857A830D6}" destId="{69E047C0-5FAA-4B1E-B0A5-8345DD1F24EF}" srcOrd="0" destOrd="0" presId="urn:microsoft.com/office/officeart/2005/8/layout/orgChart1"/>
    <dgm:cxn modelId="{226FB81E-DB5F-4B58-9612-F3A37C70C0F9}" type="presOf" srcId="{2C3812B2-A4DB-4B9E-9FEA-78390004274E}" destId="{6B4E5975-B4DC-4782-9FEA-3CA759CB37A0}" srcOrd="1" destOrd="0" presId="urn:microsoft.com/office/officeart/2005/8/layout/orgChart1"/>
    <dgm:cxn modelId="{E58F8824-3C4C-4C4D-B362-772E41818748}" srcId="{8B9EC933-B3DD-4113-8A54-46197281A7D2}" destId="{B184C4FA-B933-47CD-BDBF-D6ED8AA2CE61}" srcOrd="1" destOrd="0" parTransId="{E3C60689-4FCC-4CE0-ADD1-3C3857A830D6}" sibTransId="{0EEB0A6E-15E6-4617-A415-B15EB4272A10}"/>
    <dgm:cxn modelId="{DEBA972F-AC0C-41BD-AFBC-D3BC75C9A6C9}" type="presOf" srcId="{3E776E3B-DB37-4F5A-8E48-9A4F67D15E91}" destId="{003FD2AE-C30A-41EF-9FB3-50F720E051C0}" srcOrd="1" destOrd="0" presId="urn:microsoft.com/office/officeart/2005/8/layout/orgChart1"/>
    <dgm:cxn modelId="{802D2030-E558-436C-882B-FE9F5FFF46A3}" type="presOf" srcId="{1537DC08-F46D-453C-8F9B-BC2EEE1774A0}" destId="{68D467D1-1D81-4210-A76D-B5EB7F1F2197}" srcOrd="0" destOrd="0" presId="urn:microsoft.com/office/officeart/2005/8/layout/orgChart1"/>
    <dgm:cxn modelId="{9C98C437-2967-4CA3-B655-24160094519B}" type="presOf" srcId="{696A9CF7-4537-4660-BD73-AE97434EC6B6}" destId="{609327D8-8A22-40AA-A267-E9C36C46FDAE}" srcOrd="0" destOrd="0" presId="urn:microsoft.com/office/officeart/2005/8/layout/orgChart1"/>
    <dgm:cxn modelId="{4FE03B5D-9578-427A-924A-5C03F251D489}" srcId="{B184C4FA-B933-47CD-BDBF-D6ED8AA2CE61}" destId="{3E776E3B-DB37-4F5A-8E48-9A4F67D15E91}" srcOrd="0" destOrd="0" parTransId="{1537DC08-F46D-453C-8F9B-BC2EEE1774A0}" sibTransId="{2FC2E939-D62C-4B5F-AC39-7BEE001141D5}"/>
    <dgm:cxn modelId="{4E4EB26A-266C-4274-B7B7-D06DB94BCC75}" type="presOf" srcId="{8B9EC933-B3DD-4113-8A54-46197281A7D2}" destId="{E6D7D122-84F5-4760-9DF1-A28628C73C90}" srcOrd="1" destOrd="0" presId="urn:microsoft.com/office/officeart/2005/8/layout/orgChart1"/>
    <dgm:cxn modelId="{CA038A74-0D5F-4FF8-A738-19592A405DA8}" type="presOf" srcId="{1B9DAE16-D169-454C-9F76-968A6D714B92}" destId="{128E8487-F6EF-4DD0-8FA4-DCFF5E09AB00}" srcOrd="1" destOrd="0" presId="urn:microsoft.com/office/officeart/2005/8/layout/orgChart1"/>
    <dgm:cxn modelId="{EBEBCB77-D7D4-43A0-8859-4964B0EA2DC1}" type="presOf" srcId="{8B9EC933-B3DD-4113-8A54-46197281A7D2}" destId="{61D84541-05B3-4268-9D68-558AAED0BB3B}" srcOrd="0" destOrd="0" presId="urn:microsoft.com/office/officeart/2005/8/layout/orgChart1"/>
    <dgm:cxn modelId="{F19D187C-2A02-4F65-9090-F732025F27B6}" type="presOf" srcId="{B184C4FA-B933-47CD-BDBF-D6ED8AA2CE61}" destId="{1857AC34-75FD-406B-92E3-38151AA50CA1}" srcOrd="0" destOrd="0" presId="urn:microsoft.com/office/officeart/2005/8/layout/orgChart1"/>
    <dgm:cxn modelId="{BB90FF87-33AE-439A-9146-33BA9857B1C9}" type="presOf" srcId="{6FF1CF2B-9E41-43AB-B087-904A7BF1F20B}" destId="{3C4C1D79-162C-44EA-BD44-38429529C2F6}" srcOrd="0" destOrd="0" presId="urn:microsoft.com/office/officeart/2005/8/layout/orgChart1"/>
    <dgm:cxn modelId="{41ED528D-263B-485A-9CC2-DC513748304E}" type="presOf" srcId="{1B9DAE16-D169-454C-9F76-968A6D714B92}" destId="{78B65466-9484-44F0-9F00-5E55FE8A5821}" srcOrd="0" destOrd="0" presId="urn:microsoft.com/office/officeart/2005/8/layout/orgChart1"/>
    <dgm:cxn modelId="{EF7D4DBC-F343-4F4D-8CC6-371FFF069312}" srcId="{696A9CF7-4537-4660-BD73-AE97434EC6B6}" destId="{8B9EC933-B3DD-4113-8A54-46197281A7D2}" srcOrd="0" destOrd="0" parTransId="{2C8F372F-C229-44C0-B0D0-764A789A76DB}" sibTransId="{33F72960-231E-42E8-8747-58A2763BD497}"/>
    <dgm:cxn modelId="{722718C1-388C-4BA6-A63F-0541026491A7}" type="presOf" srcId="{B184C4FA-B933-47CD-BDBF-D6ED8AA2CE61}" destId="{D3F04CD4-B28A-4586-AB54-4FE201E5E91C}" srcOrd="1" destOrd="0" presId="urn:microsoft.com/office/officeart/2005/8/layout/orgChart1"/>
    <dgm:cxn modelId="{520DC0C2-1CED-4B4D-94F8-B24866AFB2CA}" srcId="{8B9EC933-B3DD-4113-8A54-46197281A7D2}" destId="{2C3812B2-A4DB-4B9E-9FEA-78390004274E}" srcOrd="0" destOrd="0" parTransId="{6FF1CF2B-9E41-43AB-B087-904A7BF1F20B}" sibTransId="{F8C10D27-50B2-4F85-93CD-00DEC52E62BE}"/>
    <dgm:cxn modelId="{78C885D6-20A1-4C38-8770-2A5E0DC597E2}" srcId="{2C3812B2-A4DB-4B9E-9FEA-78390004274E}" destId="{1B9DAE16-D169-454C-9F76-968A6D714B92}" srcOrd="0" destOrd="0" parTransId="{B8AA75C0-F53F-4B32-B899-DE8492BC0669}" sibTransId="{F9C963C3-A07A-43BA-90E3-E68E1A584D3C}"/>
    <dgm:cxn modelId="{63B151D8-8096-4D5D-BCC5-A730A2E00413}" type="presOf" srcId="{3E776E3B-DB37-4F5A-8E48-9A4F67D15E91}" destId="{5EA8E512-0559-4D7D-AE79-FFC8CB49E807}" srcOrd="0" destOrd="0" presId="urn:microsoft.com/office/officeart/2005/8/layout/orgChart1"/>
    <dgm:cxn modelId="{F05D69AE-5051-4540-B194-CE3FA96CC5A2}" type="presParOf" srcId="{609327D8-8A22-40AA-A267-E9C36C46FDAE}" destId="{15B8F8BB-3C4A-42B2-907E-C3C1AED0FC13}" srcOrd="0" destOrd="0" presId="urn:microsoft.com/office/officeart/2005/8/layout/orgChart1"/>
    <dgm:cxn modelId="{EEC9349C-A313-449E-B012-2165160420B3}" type="presParOf" srcId="{15B8F8BB-3C4A-42B2-907E-C3C1AED0FC13}" destId="{38E566A6-F896-41ED-857A-41773FC981C3}" srcOrd="0" destOrd="0" presId="urn:microsoft.com/office/officeart/2005/8/layout/orgChart1"/>
    <dgm:cxn modelId="{7E7A7B2A-8E11-4879-BC4D-F5DE2D8FE902}" type="presParOf" srcId="{38E566A6-F896-41ED-857A-41773FC981C3}" destId="{61D84541-05B3-4268-9D68-558AAED0BB3B}" srcOrd="0" destOrd="0" presId="urn:microsoft.com/office/officeart/2005/8/layout/orgChart1"/>
    <dgm:cxn modelId="{93471F89-29B6-48C9-AE6E-5B979A25F9B4}" type="presParOf" srcId="{38E566A6-F896-41ED-857A-41773FC981C3}" destId="{E6D7D122-84F5-4760-9DF1-A28628C73C90}" srcOrd="1" destOrd="0" presId="urn:microsoft.com/office/officeart/2005/8/layout/orgChart1"/>
    <dgm:cxn modelId="{9082D65F-6D6E-419B-9729-6AEA1F66FA67}" type="presParOf" srcId="{15B8F8BB-3C4A-42B2-907E-C3C1AED0FC13}" destId="{03F7234A-32CC-4E4A-A6FA-F418E5634FCA}" srcOrd="1" destOrd="0" presId="urn:microsoft.com/office/officeart/2005/8/layout/orgChart1"/>
    <dgm:cxn modelId="{D14E677E-319B-4EBF-B5DE-E0E9343E2776}" type="presParOf" srcId="{03F7234A-32CC-4E4A-A6FA-F418E5634FCA}" destId="{3C4C1D79-162C-44EA-BD44-38429529C2F6}" srcOrd="0" destOrd="0" presId="urn:microsoft.com/office/officeart/2005/8/layout/orgChart1"/>
    <dgm:cxn modelId="{D2C27A97-4918-4D5F-9F51-B04FF9ABE71D}" type="presParOf" srcId="{03F7234A-32CC-4E4A-A6FA-F418E5634FCA}" destId="{F4C8937E-72C1-4D85-A951-D079B255EEE3}" srcOrd="1" destOrd="0" presId="urn:microsoft.com/office/officeart/2005/8/layout/orgChart1"/>
    <dgm:cxn modelId="{D4F0D0B1-E586-422C-98E1-4C1CCB9CE127}" type="presParOf" srcId="{F4C8937E-72C1-4D85-A951-D079B255EEE3}" destId="{BE2DC0D7-B50D-4732-898B-AD3B28B172C6}" srcOrd="0" destOrd="0" presId="urn:microsoft.com/office/officeart/2005/8/layout/orgChart1"/>
    <dgm:cxn modelId="{968EEC7A-0C71-4E86-870A-5AD77ABC10C0}" type="presParOf" srcId="{BE2DC0D7-B50D-4732-898B-AD3B28B172C6}" destId="{F2721A94-98D0-4F6D-94FB-ABA553C664CF}" srcOrd="0" destOrd="0" presId="urn:microsoft.com/office/officeart/2005/8/layout/orgChart1"/>
    <dgm:cxn modelId="{53B15F5B-DB4B-4A49-A6DC-5764587610FE}" type="presParOf" srcId="{BE2DC0D7-B50D-4732-898B-AD3B28B172C6}" destId="{6B4E5975-B4DC-4782-9FEA-3CA759CB37A0}" srcOrd="1" destOrd="0" presId="urn:microsoft.com/office/officeart/2005/8/layout/orgChart1"/>
    <dgm:cxn modelId="{4D19D0D0-0DD7-4E2A-9805-1814C2EC57F1}" type="presParOf" srcId="{F4C8937E-72C1-4D85-A951-D079B255EEE3}" destId="{670C7FA8-746F-4CA2-B7CC-ADD86D6BA1FB}" srcOrd="1" destOrd="0" presId="urn:microsoft.com/office/officeart/2005/8/layout/orgChart1"/>
    <dgm:cxn modelId="{DF026B30-57F0-4963-BECC-1771AEC34DAE}" type="presParOf" srcId="{670C7FA8-746F-4CA2-B7CC-ADD86D6BA1FB}" destId="{69E65283-A4F6-403F-8AE7-0EE662049413}" srcOrd="0" destOrd="0" presId="urn:microsoft.com/office/officeart/2005/8/layout/orgChart1"/>
    <dgm:cxn modelId="{00C17BC6-AB12-48C0-BB43-A4810751680A}" type="presParOf" srcId="{670C7FA8-746F-4CA2-B7CC-ADD86D6BA1FB}" destId="{8C5FD56E-D55B-4403-8AEC-AE8EA2E6676F}" srcOrd="1" destOrd="0" presId="urn:microsoft.com/office/officeart/2005/8/layout/orgChart1"/>
    <dgm:cxn modelId="{0821F34F-9062-497C-99B5-84FA719354E8}" type="presParOf" srcId="{8C5FD56E-D55B-4403-8AEC-AE8EA2E6676F}" destId="{CACD662F-6F4A-41EF-B60F-9A96CE114FE9}" srcOrd="0" destOrd="0" presId="urn:microsoft.com/office/officeart/2005/8/layout/orgChart1"/>
    <dgm:cxn modelId="{22B81D02-E044-4E58-B8D3-7D635EB503CC}" type="presParOf" srcId="{CACD662F-6F4A-41EF-B60F-9A96CE114FE9}" destId="{78B65466-9484-44F0-9F00-5E55FE8A5821}" srcOrd="0" destOrd="0" presId="urn:microsoft.com/office/officeart/2005/8/layout/orgChart1"/>
    <dgm:cxn modelId="{337EC7F8-F959-49DA-B94E-7C4D57087663}" type="presParOf" srcId="{CACD662F-6F4A-41EF-B60F-9A96CE114FE9}" destId="{128E8487-F6EF-4DD0-8FA4-DCFF5E09AB00}" srcOrd="1" destOrd="0" presId="urn:microsoft.com/office/officeart/2005/8/layout/orgChart1"/>
    <dgm:cxn modelId="{397A5D46-E4CA-47EC-BF3F-7C0985E03ACC}" type="presParOf" srcId="{8C5FD56E-D55B-4403-8AEC-AE8EA2E6676F}" destId="{606D2265-43BE-447E-98B6-D1F4EAAC2F1B}" srcOrd="1" destOrd="0" presId="urn:microsoft.com/office/officeart/2005/8/layout/orgChart1"/>
    <dgm:cxn modelId="{38BEE047-2D52-4B2C-B1A6-56CE7B2BB978}" type="presParOf" srcId="{8C5FD56E-D55B-4403-8AEC-AE8EA2E6676F}" destId="{936D6892-F3BB-4149-A47D-BC3E667B1624}" srcOrd="2" destOrd="0" presId="urn:microsoft.com/office/officeart/2005/8/layout/orgChart1"/>
    <dgm:cxn modelId="{BC0E96B1-30B8-47FB-A709-8C757BAA0F01}" type="presParOf" srcId="{F4C8937E-72C1-4D85-A951-D079B255EEE3}" destId="{08D70916-A196-4B78-9C67-9F85B6EBAC34}" srcOrd="2" destOrd="0" presId="urn:microsoft.com/office/officeart/2005/8/layout/orgChart1"/>
    <dgm:cxn modelId="{B098C348-F52A-403F-ACB1-01670FFA7EFB}" type="presParOf" srcId="{03F7234A-32CC-4E4A-A6FA-F418E5634FCA}" destId="{69E047C0-5FAA-4B1E-B0A5-8345DD1F24EF}" srcOrd="2" destOrd="0" presId="urn:microsoft.com/office/officeart/2005/8/layout/orgChart1"/>
    <dgm:cxn modelId="{7944D2D5-446F-475E-B59A-20ED964FD98B}" type="presParOf" srcId="{03F7234A-32CC-4E4A-A6FA-F418E5634FCA}" destId="{BB8C6AF8-BD17-44DE-BB68-54534C0643EA}" srcOrd="3" destOrd="0" presId="urn:microsoft.com/office/officeart/2005/8/layout/orgChart1"/>
    <dgm:cxn modelId="{B2AB5D72-00A9-4F0B-AB47-BCBD466C058E}" type="presParOf" srcId="{BB8C6AF8-BD17-44DE-BB68-54534C0643EA}" destId="{02191AB9-A0C0-4F9E-85E6-27A7C1D52EEF}" srcOrd="0" destOrd="0" presId="urn:microsoft.com/office/officeart/2005/8/layout/orgChart1"/>
    <dgm:cxn modelId="{E7C6747F-0825-47E8-B525-77D6713382D9}" type="presParOf" srcId="{02191AB9-A0C0-4F9E-85E6-27A7C1D52EEF}" destId="{1857AC34-75FD-406B-92E3-38151AA50CA1}" srcOrd="0" destOrd="0" presId="urn:microsoft.com/office/officeart/2005/8/layout/orgChart1"/>
    <dgm:cxn modelId="{8657982E-69C4-4B85-88FE-2FED65627D3D}" type="presParOf" srcId="{02191AB9-A0C0-4F9E-85E6-27A7C1D52EEF}" destId="{D3F04CD4-B28A-4586-AB54-4FE201E5E91C}" srcOrd="1" destOrd="0" presId="urn:microsoft.com/office/officeart/2005/8/layout/orgChart1"/>
    <dgm:cxn modelId="{153016D4-A769-439E-8FFF-8C77F06F402F}" type="presParOf" srcId="{BB8C6AF8-BD17-44DE-BB68-54534C0643EA}" destId="{988D1C7E-5F58-4D6A-A8C7-BFC9FD37C017}" srcOrd="1" destOrd="0" presId="urn:microsoft.com/office/officeart/2005/8/layout/orgChart1"/>
    <dgm:cxn modelId="{7CED4D4A-D896-483F-AD31-0FB9B213BD08}" type="presParOf" srcId="{988D1C7E-5F58-4D6A-A8C7-BFC9FD37C017}" destId="{68D467D1-1D81-4210-A76D-B5EB7F1F2197}" srcOrd="0" destOrd="0" presId="urn:microsoft.com/office/officeart/2005/8/layout/orgChart1"/>
    <dgm:cxn modelId="{0B82CA12-6C90-4418-999B-A0E039D56BAC}" type="presParOf" srcId="{988D1C7E-5F58-4D6A-A8C7-BFC9FD37C017}" destId="{D3D4ACEA-ED86-455C-95F3-D9B3F255CC5A}" srcOrd="1" destOrd="0" presId="urn:microsoft.com/office/officeart/2005/8/layout/orgChart1"/>
    <dgm:cxn modelId="{A854D110-62E2-4E89-A3F5-BDBDF2C61537}" type="presParOf" srcId="{D3D4ACEA-ED86-455C-95F3-D9B3F255CC5A}" destId="{6553399D-651C-4446-A4F9-9B82C8B831EC}" srcOrd="0" destOrd="0" presId="urn:microsoft.com/office/officeart/2005/8/layout/orgChart1"/>
    <dgm:cxn modelId="{35086174-FF2A-4DA1-AB37-F17FA9CF98F3}" type="presParOf" srcId="{6553399D-651C-4446-A4F9-9B82C8B831EC}" destId="{5EA8E512-0559-4D7D-AE79-FFC8CB49E807}" srcOrd="0" destOrd="0" presId="urn:microsoft.com/office/officeart/2005/8/layout/orgChart1"/>
    <dgm:cxn modelId="{FB4DE58A-F2FB-4971-841A-DD422CB9C2C5}" type="presParOf" srcId="{6553399D-651C-4446-A4F9-9B82C8B831EC}" destId="{003FD2AE-C30A-41EF-9FB3-50F720E051C0}" srcOrd="1" destOrd="0" presId="urn:microsoft.com/office/officeart/2005/8/layout/orgChart1"/>
    <dgm:cxn modelId="{422FB98E-7DC5-453D-886E-E1B73715E377}" type="presParOf" srcId="{D3D4ACEA-ED86-455C-95F3-D9B3F255CC5A}" destId="{D17E031F-FA1C-4750-B8DB-94BB975D223D}" srcOrd="1" destOrd="0" presId="urn:microsoft.com/office/officeart/2005/8/layout/orgChart1"/>
    <dgm:cxn modelId="{BF8E6C8A-4543-41D7-AE39-DCA9F79624E9}" type="presParOf" srcId="{D3D4ACEA-ED86-455C-95F3-D9B3F255CC5A}" destId="{9E72204D-53C0-44E9-9E61-950F103E5C18}" srcOrd="2" destOrd="0" presId="urn:microsoft.com/office/officeart/2005/8/layout/orgChart1"/>
    <dgm:cxn modelId="{F95BCA03-E2FB-42D9-9CBD-7DAD64E60E81}" type="presParOf" srcId="{BB8C6AF8-BD17-44DE-BB68-54534C0643EA}" destId="{F01DE7D6-A01D-4AA3-9533-EC5B5905919E}" srcOrd="2" destOrd="0" presId="urn:microsoft.com/office/officeart/2005/8/layout/orgChart1"/>
    <dgm:cxn modelId="{90596964-1C20-44C0-BDCC-28A57912B1FC}" type="presParOf" srcId="{15B8F8BB-3C4A-42B2-907E-C3C1AED0FC13}" destId="{13AD60CB-ECF8-49A1-8EBF-27D82D2C979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DAFD3-56CB-44E6-BE3A-86346C727FB4}">
      <dsp:nvSpPr>
        <dsp:cNvPr id="0" name=""/>
        <dsp:cNvSpPr/>
      </dsp:nvSpPr>
      <dsp:spPr>
        <a:xfrm>
          <a:off x="598803" y="734600"/>
          <a:ext cx="1681312" cy="1681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DD0376-6F4F-4EF4-BEBF-864C4277CD83}">
      <dsp:nvSpPr>
        <dsp:cNvPr id="0" name=""/>
        <dsp:cNvSpPr/>
      </dsp:nvSpPr>
      <dsp:spPr>
        <a:xfrm>
          <a:off x="957115" y="1092912"/>
          <a:ext cx="964687" cy="964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F835EB-7EA3-4A0C-9947-3F829BCBAD9C}">
      <dsp:nvSpPr>
        <dsp:cNvPr id="0" name=""/>
        <dsp:cNvSpPr/>
      </dsp:nvSpPr>
      <dsp:spPr>
        <a:xfrm>
          <a:off x="61334" y="2939600"/>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Successful completion of college-level math and English courses</a:t>
          </a:r>
        </a:p>
      </dsp:txBody>
      <dsp:txXfrm>
        <a:off x="61334" y="2939600"/>
        <a:ext cx="2756250" cy="720000"/>
      </dsp:txXfrm>
    </dsp:sp>
    <dsp:sp modelId="{45A5521B-CDC5-4553-B676-736DE0B5E4B1}">
      <dsp:nvSpPr>
        <dsp:cNvPr id="0" name=""/>
        <dsp:cNvSpPr/>
      </dsp:nvSpPr>
      <dsp:spPr>
        <a:xfrm>
          <a:off x="3837397" y="734600"/>
          <a:ext cx="1681312" cy="16813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81E92A-698F-49ED-9255-D40CFA392606}">
      <dsp:nvSpPr>
        <dsp:cNvPr id="0" name=""/>
        <dsp:cNvSpPr/>
      </dsp:nvSpPr>
      <dsp:spPr>
        <a:xfrm>
          <a:off x="4195709" y="1092912"/>
          <a:ext cx="964687" cy="964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23F116-CCB9-44A1-A1CE-E9ED02D9C7D9}">
      <dsp:nvSpPr>
        <dsp:cNvPr id="0" name=""/>
        <dsp:cNvSpPr/>
      </dsp:nvSpPr>
      <dsp:spPr>
        <a:xfrm>
          <a:off x="3299928" y="2939600"/>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Student retention and progression</a:t>
          </a:r>
        </a:p>
      </dsp:txBody>
      <dsp:txXfrm>
        <a:off x="3299928" y="2939600"/>
        <a:ext cx="2756250" cy="720000"/>
      </dsp:txXfrm>
    </dsp:sp>
    <dsp:sp modelId="{B319796E-BC60-439F-AB9B-6DA328C186E4}">
      <dsp:nvSpPr>
        <dsp:cNvPr id="0" name=""/>
        <dsp:cNvSpPr/>
      </dsp:nvSpPr>
      <dsp:spPr>
        <a:xfrm>
          <a:off x="7075991" y="734600"/>
          <a:ext cx="1681312" cy="16813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5446C5-020E-4AD7-B86B-FADABF0CB0FE}">
      <dsp:nvSpPr>
        <dsp:cNvPr id="0" name=""/>
        <dsp:cNvSpPr/>
      </dsp:nvSpPr>
      <dsp:spPr>
        <a:xfrm>
          <a:off x="7434303" y="1092912"/>
          <a:ext cx="964687" cy="964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25A878-2EC1-4AA1-98D6-28A978688AE3}">
      <dsp:nvSpPr>
        <dsp:cNvPr id="0" name=""/>
        <dsp:cNvSpPr/>
      </dsp:nvSpPr>
      <dsp:spPr>
        <a:xfrm>
          <a:off x="6538522" y="2939600"/>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Completions and Transfers</a:t>
          </a:r>
        </a:p>
      </dsp:txBody>
      <dsp:txXfrm>
        <a:off x="6538522" y="2939600"/>
        <a:ext cx="275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047C0-5FAA-4B1E-B0A5-8345DD1F24EF}">
      <dsp:nvSpPr>
        <dsp:cNvPr id="0" name=""/>
        <dsp:cNvSpPr/>
      </dsp:nvSpPr>
      <dsp:spPr>
        <a:xfrm>
          <a:off x="3813084" y="2546005"/>
          <a:ext cx="315346" cy="2459706"/>
        </a:xfrm>
        <a:custGeom>
          <a:avLst/>
          <a:gdLst/>
          <a:ahLst/>
          <a:cxnLst/>
          <a:rect l="0" t="0" r="0" b="0"/>
          <a:pathLst>
            <a:path>
              <a:moveTo>
                <a:pt x="0" y="0"/>
              </a:moveTo>
              <a:lnTo>
                <a:pt x="0" y="2459706"/>
              </a:lnTo>
              <a:lnTo>
                <a:pt x="315346" y="245970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C6844B-82DB-4169-917F-44D55199F0DB}">
      <dsp:nvSpPr>
        <dsp:cNvPr id="0" name=""/>
        <dsp:cNvSpPr/>
      </dsp:nvSpPr>
      <dsp:spPr>
        <a:xfrm>
          <a:off x="3813084" y="2546005"/>
          <a:ext cx="315346" cy="967064"/>
        </a:xfrm>
        <a:custGeom>
          <a:avLst/>
          <a:gdLst/>
          <a:ahLst/>
          <a:cxnLst/>
          <a:rect l="0" t="0" r="0" b="0"/>
          <a:pathLst>
            <a:path>
              <a:moveTo>
                <a:pt x="0" y="0"/>
              </a:moveTo>
              <a:lnTo>
                <a:pt x="0" y="967064"/>
              </a:lnTo>
              <a:lnTo>
                <a:pt x="315346" y="96706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336A05-1945-49C4-BFE4-9E9F7DB3CDC1}">
      <dsp:nvSpPr>
        <dsp:cNvPr id="0" name=""/>
        <dsp:cNvSpPr/>
      </dsp:nvSpPr>
      <dsp:spPr>
        <a:xfrm>
          <a:off x="3382110" y="1053362"/>
          <a:ext cx="1271899" cy="441485"/>
        </a:xfrm>
        <a:custGeom>
          <a:avLst/>
          <a:gdLst/>
          <a:ahLst/>
          <a:cxnLst/>
          <a:rect l="0" t="0" r="0" b="0"/>
          <a:pathLst>
            <a:path>
              <a:moveTo>
                <a:pt x="0" y="0"/>
              </a:moveTo>
              <a:lnTo>
                <a:pt x="0" y="220742"/>
              </a:lnTo>
              <a:lnTo>
                <a:pt x="1271899" y="220742"/>
              </a:lnTo>
              <a:lnTo>
                <a:pt x="1271899" y="44148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96561A-910C-4182-9C7A-7C9761285033}">
      <dsp:nvSpPr>
        <dsp:cNvPr id="0" name=""/>
        <dsp:cNvSpPr/>
      </dsp:nvSpPr>
      <dsp:spPr>
        <a:xfrm>
          <a:off x="1269285" y="2546005"/>
          <a:ext cx="315346" cy="2459706"/>
        </a:xfrm>
        <a:custGeom>
          <a:avLst/>
          <a:gdLst/>
          <a:ahLst/>
          <a:cxnLst/>
          <a:rect l="0" t="0" r="0" b="0"/>
          <a:pathLst>
            <a:path>
              <a:moveTo>
                <a:pt x="0" y="0"/>
              </a:moveTo>
              <a:lnTo>
                <a:pt x="0" y="2459706"/>
              </a:lnTo>
              <a:lnTo>
                <a:pt x="315346" y="245970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6C99B5-7F59-46FE-8FFA-4343729B7508}">
      <dsp:nvSpPr>
        <dsp:cNvPr id="0" name=""/>
        <dsp:cNvSpPr/>
      </dsp:nvSpPr>
      <dsp:spPr>
        <a:xfrm>
          <a:off x="1269285" y="2546005"/>
          <a:ext cx="315346" cy="967064"/>
        </a:xfrm>
        <a:custGeom>
          <a:avLst/>
          <a:gdLst/>
          <a:ahLst/>
          <a:cxnLst/>
          <a:rect l="0" t="0" r="0" b="0"/>
          <a:pathLst>
            <a:path>
              <a:moveTo>
                <a:pt x="0" y="0"/>
              </a:moveTo>
              <a:lnTo>
                <a:pt x="0" y="967064"/>
              </a:lnTo>
              <a:lnTo>
                <a:pt x="315346" y="96706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4C1D79-162C-44EA-BD44-38429529C2F6}">
      <dsp:nvSpPr>
        <dsp:cNvPr id="0" name=""/>
        <dsp:cNvSpPr/>
      </dsp:nvSpPr>
      <dsp:spPr>
        <a:xfrm>
          <a:off x="2110210" y="1053362"/>
          <a:ext cx="1271899" cy="441485"/>
        </a:xfrm>
        <a:custGeom>
          <a:avLst/>
          <a:gdLst/>
          <a:ahLst/>
          <a:cxnLst/>
          <a:rect l="0" t="0" r="0" b="0"/>
          <a:pathLst>
            <a:path>
              <a:moveTo>
                <a:pt x="1271899" y="0"/>
              </a:moveTo>
              <a:lnTo>
                <a:pt x="1271899" y="220742"/>
              </a:lnTo>
              <a:lnTo>
                <a:pt x="0" y="220742"/>
              </a:lnTo>
              <a:lnTo>
                <a:pt x="0" y="44148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D84541-05B3-4268-9D68-558AAED0BB3B}">
      <dsp:nvSpPr>
        <dsp:cNvPr id="0" name=""/>
        <dsp:cNvSpPr/>
      </dsp:nvSpPr>
      <dsp:spPr>
        <a:xfrm>
          <a:off x="2330953" y="2206"/>
          <a:ext cx="2102313" cy="10511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Associates Degree Seeking FTIC Student</a:t>
          </a:r>
        </a:p>
      </dsp:txBody>
      <dsp:txXfrm>
        <a:off x="2330953" y="2206"/>
        <a:ext cx="2102313" cy="1051156"/>
      </dsp:txXfrm>
    </dsp:sp>
    <dsp:sp modelId="{F2721A94-98D0-4F6D-94FB-ABA553C664CF}">
      <dsp:nvSpPr>
        <dsp:cNvPr id="0" name=""/>
        <dsp:cNvSpPr/>
      </dsp:nvSpPr>
      <dsp:spPr>
        <a:xfrm>
          <a:off x="1059054" y="1494848"/>
          <a:ext cx="2102313" cy="10511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Placed</a:t>
          </a:r>
        </a:p>
        <a:p>
          <a:pPr marL="0" lvl="0" indent="0" algn="ctr" defTabSz="889000">
            <a:lnSpc>
              <a:spcPct val="90000"/>
            </a:lnSpc>
            <a:spcBef>
              <a:spcPct val="0"/>
            </a:spcBef>
            <a:spcAft>
              <a:spcPct val="35000"/>
            </a:spcAft>
            <a:buNone/>
          </a:pPr>
          <a:r>
            <a:rPr lang="en-US" sz="2000" kern="1200" dirty="0"/>
            <a:t> Developmental</a:t>
          </a:r>
        </a:p>
      </dsp:txBody>
      <dsp:txXfrm>
        <a:off x="1059054" y="1494848"/>
        <a:ext cx="2102313" cy="1051156"/>
      </dsp:txXfrm>
    </dsp:sp>
    <dsp:sp modelId="{4CD6B018-35E1-4C3F-BEB9-1D460D572D80}">
      <dsp:nvSpPr>
        <dsp:cNvPr id="0" name=""/>
        <dsp:cNvSpPr/>
      </dsp:nvSpPr>
      <dsp:spPr>
        <a:xfrm>
          <a:off x="1584632" y="2987490"/>
          <a:ext cx="2102313" cy="1051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Completes college-level English within 4 semesters</a:t>
          </a:r>
        </a:p>
      </dsp:txBody>
      <dsp:txXfrm>
        <a:off x="1584632" y="2987490"/>
        <a:ext cx="2102313" cy="1051156"/>
      </dsp:txXfrm>
    </dsp:sp>
    <dsp:sp modelId="{86AEA515-CC83-4942-AAA8-746DBDB3D68C}">
      <dsp:nvSpPr>
        <dsp:cNvPr id="0" name=""/>
        <dsp:cNvSpPr/>
      </dsp:nvSpPr>
      <dsp:spPr>
        <a:xfrm>
          <a:off x="1584632" y="4480133"/>
          <a:ext cx="2102313" cy="1051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Completes college-level Math within 4 semesters</a:t>
          </a:r>
        </a:p>
      </dsp:txBody>
      <dsp:txXfrm>
        <a:off x="1584632" y="4480133"/>
        <a:ext cx="2102313" cy="1051156"/>
      </dsp:txXfrm>
    </dsp:sp>
    <dsp:sp modelId="{1761A438-ADB3-44EB-80F3-DD54E6A16B89}">
      <dsp:nvSpPr>
        <dsp:cNvPr id="0" name=""/>
        <dsp:cNvSpPr/>
      </dsp:nvSpPr>
      <dsp:spPr>
        <a:xfrm>
          <a:off x="3602853" y="1494848"/>
          <a:ext cx="2102313" cy="10511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Placed</a:t>
          </a:r>
        </a:p>
        <a:p>
          <a:pPr marL="0" lvl="0" indent="0" algn="ctr" defTabSz="889000">
            <a:lnSpc>
              <a:spcPct val="90000"/>
            </a:lnSpc>
            <a:spcBef>
              <a:spcPct val="0"/>
            </a:spcBef>
            <a:spcAft>
              <a:spcPct val="35000"/>
            </a:spcAft>
            <a:buNone/>
          </a:pPr>
          <a:r>
            <a:rPr lang="en-US" sz="2000" kern="1200" dirty="0"/>
            <a:t>College-Ready</a:t>
          </a:r>
          <a:endParaRPr lang="en-US" sz="1600" kern="1200" dirty="0"/>
        </a:p>
      </dsp:txBody>
      <dsp:txXfrm>
        <a:off x="3602853" y="1494848"/>
        <a:ext cx="2102313" cy="1051156"/>
      </dsp:txXfrm>
    </dsp:sp>
    <dsp:sp modelId="{A632268D-BDDA-43DB-88FE-FFE0DD8BE89C}">
      <dsp:nvSpPr>
        <dsp:cNvPr id="0" name=""/>
        <dsp:cNvSpPr/>
      </dsp:nvSpPr>
      <dsp:spPr>
        <a:xfrm>
          <a:off x="4128431" y="2987490"/>
          <a:ext cx="2102313" cy="1051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Completes college-level English within 3 semesters</a:t>
          </a:r>
        </a:p>
      </dsp:txBody>
      <dsp:txXfrm>
        <a:off x="4128431" y="2987490"/>
        <a:ext cx="2102313" cy="1051156"/>
      </dsp:txXfrm>
    </dsp:sp>
    <dsp:sp modelId="{1857AC34-75FD-406B-92E3-38151AA50CA1}">
      <dsp:nvSpPr>
        <dsp:cNvPr id="0" name=""/>
        <dsp:cNvSpPr/>
      </dsp:nvSpPr>
      <dsp:spPr>
        <a:xfrm>
          <a:off x="4128431" y="4480133"/>
          <a:ext cx="2102313" cy="1051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Completes college-level Math within 3 semesters</a:t>
          </a:r>
        </a:p>
      </dsp:txBody>
      <dsp:txXfrm>
        <a:off x="4128431" y="4480133"/>
        <a:ext cx="2102313" cy="1051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86C2E-D455-4D48-A47D-63D4D72FE1C6}">
      <dsp:nvSpPr>
        <dsp:cNvPr id="0" name=""/>
        <dsp:cNvSpPr/>
      </dsp:nvSpPr>
      <dsp:spPr>
        <a:xfrm>
          <a:off x="3813084" y="2546005"/>
          <a:ext cx="315346" cy="2459706"/>
        </a:xfrm>
        <a:custGeom>
          <a:avLst/>
          <a:gdLst/>
          <a:ahLst/>
          <a:cxnLst/>
          <a:rect l="0" t="0" r="0" b="0"/>
          <a:pathLst>
            <a:path>
              <a:moveTo>
                <a:pt x="0" y="0"/>
              </a:moveTo>
              <a:lnTo>
                <a:pt x="0" y="2459706"/>
              </a:lnTo>
              <a:lnTo>
                <a:pt x="315346" y="245970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C6844B-82DB-4169-917F-44D55199F0DB}">
      <dsp:nvSpPr>
        <dsp:cNvPr id="0" name=""/>
        <dsp:cNvSpPr/>
      </dsp:nvSpPr>
      <dsp:spPr>
        <a:xfrm>
          <a:off x="3813084" y="2546005"/>
          <a:ext cx="315346" cy="967064"/>
        </a:xfrm>
        <a:custGeom>
          <a:avLst/>
          <a:gdLst/>
          <a:ahLst/>
          <a:cxnLst/>
          <a:rect l="0" t="0" r="0" b="0"/>
          <a:pathLst>
            <a:path>
              <a:moveTo>
                <a:pt x="0" y="0"/>
              </a:moveTo>
              <a:lnTo>
                <a:pt x="0" y="967064"/>
              </a:lnTo>
              <a:lnTo>
                <a:pt x="315346" y="96706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520CAD-B380-41A9-85F2-12480D66F808}">
      <dsp:nvSpPr>
        <dsp:cNvPr id="0" name=""/>
        <dsp:cNvSpPr/>
      </dsp:nvSpPr>
      <dsp:spPr>
        <a:xfrm>
          <a:off x="3382110" y="1053362"/>
          <a:ext cx="1271899" cy="441485"/>
        </a:xfrm>
        <a:custGeom>
          <a:avLst/>
          <a:gdLst/>
          <a:ahLst/>
          <a:cxnLst/>
          <a:rect l="0" t="0" r="0" b="0"/>
          <a:pathLst>
            <a:path>
              <a:moveTo>
                <a:pt x="0" y="0"/>
              </a:moveTo>
              <a:lnTo>
                <a:pt x="0" y="220742"/>
              </a:lnTo>
              <a:lnTo>
                <a:pt x="1271899" y="220742"/>
              </a:lnTo>
              <a:lnTo>
                <a:pt x="1271899" y="44148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6EE166-49AA-42A8-8C15-D5883F2AF96C}">
      <dsp:nvSpPr>
        <dsp:cNvPr id="0" name=""/>
        <dsp:cNvSpPr/>
      </dsp:nvSpPr>
      <dsp:spPr>
        <a:xfrm>
          <a:off x="1269285" y="2546005"/>
          <a:ext cx="315346" cy="2459706"/>
        </a:xfrm>
        <a:custGeom>
          <a:avLst/>
          <a:gdLst/>
          <a:ahLst/>
          <a:cxnLst/>
          <a:rect l="0" t="0" r="0" b="0"/>
          <a:pathLst>
            <a:path>
              <a:moveTo>
                <a:pt x="0" y="0"/>
              </a:moveTo>
              <a:lnTo>
                <a:pt x="0" y="2459706"/>
              </a:lnTo>
              <a:lnTo>
                <a:pt x="315346" y="245970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6C99B5-7F59-46FE-8FFA-4343729B7508}">
      <dsp:nvSpPr>
        <dsp:cNvPr id="0" name=""/>
        <dsp:cNvSpPr/>
      </dsp:nvSpPr>
      <dsp:spPr>
        <a:xfrm>
          <a:off x="1269285" y="2546005"/>
          <a:ext cx="315346" cy="967064"/>
        </a:xfrm>
        <a:custGeom>
          <a:avLst/>
          <a:gdLst/>
          <a:ahLst/>
          <a:cxnLst/>
          <a:rect l="0" t="0" r="0" b="0"/>
          <a:pathLst>
            <a:path>
              <a:moveTo>
                <a:pt x="0" y="0"/>
              </a:moveTo>
              <a:lnTo>
                <a:pt x="0" y="967064"/>
              </a:lnTo>
              <a:lnTo>
                <a:pt x="315346" y="96706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4C1D79-162C-44EA-BD44-38429529C2F6}">
      <dsp:nvSpPr>
        <dsp:cNvPr id="0" name=""/>
        <dsp:cNvSpPr/>
      </dsp:nvSpPr>
      <dsp:spPr>
        <a:xfrm>
          <a:off x="2110210" y="1053362"/>
          <a:ext cx="1271899" cy="441485"/>
        </a:xfrm>
        <a:custGeom>
          <a:avLst/>
          <a:gdLst/>
          <a:ahLst/>
          <a:cxnLst/>
          <a:rect l="0" t="0" r="0" b="0"/>
          <a:pathLst>
            <a:path>
              <a:moveTo>
                <a:pt x="1271899" y="0"/>
              </a:moveTo>
              <a:lnTo>
                <a:pt x="1271899" y="220742"/>
              </a:lnTo>
              <a:lnTo>
                <a:pt x="0" y="220742"/>
              </a:lnTo>
              <a:lnTo>
                <a:pt x="0" y="44148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D84541-05B3-4268-9D68-558AAED0BB3B}">
      <dsp:nvSpPr>
        <dsp:cNvPr id="0" name=""/>
        <dsp:cNvSpPr/>
      </dsp:nvSpPr>
      <dsp:spPr>
        <a:xfrm>
          <a:off x="2330953" y="2206"/>
          <a:ext cx="2102313" cy="10511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Associates Degree Seeking FTIC Student</a:t>
          </a:r>
        </a:p>
      </dsp:txBody>
      <dsp:txXfrm>
        <a:off x="2330953" y="2206"/>
        <a:ext cx="2102313" cy="1051156"/>
      </dsp:txXfrm>
    </dsp:sp>
    <dsp:sp modelId="{F2721A94-98D0-4F6D-94FB-ABA553C664CF}">
      <dsp:nvSpPr>
        <dsp:cNvPr id="0" name=""/>
        <dsp:cNvSpPr/>
      </dsp:nvSpPr>
      <dsp:spPr>
        <a:xfrm>
          <a:off x="1059054" y="1494848"/>
          <a:ext cx="2102313" cy="10511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Part-time</a:t>
          </a:r>
        </a:p>
        <a:p>
          <a:pPr marL="0" lvl="0" indent="0" algn="ctr" defTabSz="933450">
            <a:lnSpc>
              <a:spcPct val="90000"/>
            </a:lnSpc>
            <a:spcBef>
              <a:spcPct val="0"/>
            </a:spcBef>
            <a:spcAft>
              <a:spcPct val="35000"/>
            </a:spcAft>
            <a:buNone/>
          </a:pPr>
          <a:r>
            <a:rPr lang="en-US" sz="2100" kern="1200" dirty="0"/>
            <a:t>(&lt;12 credits in Fall) </a:t>
          </a:r>
        </a:p>
      </dsp:txBody>
      <dsp:txXfrm>
        <a:off x="1059054" y="1494848"/>
        <a:ext cx="2102313" cy="1051156"/>
      </dsp:txXfrm>
    </dsp:sp>
    <dsp:sp modelId="{4CD6B018-35E1-4C3F-BEB9-1D460D572D80}">
      <dsp:nvSpPr>
        <dsp:cNvPr id="0" name=""/>
        <dsp:cNvSpPr/>
      </dsp:nvSpPr>
      <dsp:spPr>
        <a:xfrm>
          <a:off x="1584632" y="2987490"/>
          <a:ext cx="2102313" cy="1051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Returns for </a:t>
          </a:r>
        </a:p>
        <a:p>
          <a:pPr marL="0" lvl="0" indent="0" algn="ctr" defTabSz="933450">
            <a:lnSpc>
              <a:spcPct val="90000"/>
            </a:lnSpc>
            <a:spcBef>
              <a:spcPct val="0"/>
            </a:spcBef>
            <a:spcAft>
              <a:spcPct val="35000"/>
            </a:spcAft>
            <a:buNone/>
          </a:pPr>
          <a:r>
            <a:rPr lang="en-US" sz="2100" kern="1200" dirty="0"/>
            <a:t>Spring Semester</a:t>
          </a:r>
        </a:p>
      </dsp:txBody>
      <dsp:txXfrm>
        <a:off x="1584632" y="2987490"/>
        <a:ext cx="2102313" cy="1051156"/>
      </dsp:txXfrm>
    </dsp:sp>
    <dsp:sp modelId="{C5CC85F6-42D5-418D-A159-ECF0292A5A91}">
      <dsp:nvSpPr>
        <dsp:cNvPr id="0" name=""/>
        <dsp:cNvSpPr/>
      </dsp:nvSpPr>
      <dsp:spPr>
        <a:xfrm>
          <a:off x="1584632" y="4480133"/>
          <a:ext cx="2102313" cy="1051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Returns for </a:t>
          </a:r>
        </a:p>
        <a:p>
          <a:pPr marL="0" lvl="0" indent="0" algn="ctr" defTabSz="933450">
            <a:lnSpc>
              <a:spcPct val="90000"/>
            </a:lnSpc>
            <a:spcBef>
              <a:spcPct val="0"/>
            </a:spcBef>
            <a:spcAft>
              <a:spcPct val="35000"/>
            </a:spcAft>
            <a:buNone/>
          </a:pPr>
          <a:r>
            <a:rPr lang="en-US" sz="2100" kern="1200" dirty="0"/>
            <a:t>Fall Semester </a:t>
          </a:r>
        </a:p>
      </dsp:txBody>
      <dsp:txXfrm>
        <a:off x="1584632" y="4480133"/>
        <a:ext cx="2102313" cy="1051156"/>
      </dsp:txXfrm>
    </dsp:sp>
    <dsp:sp modelId="{8CF8480C-5BAD-4518-9AA3-9BAAA5AF205B}">
      <dsp:nvSpPr>
        <dsp:cNvPr id="0" name=""/>
        <dsp:cNvSpPr/>
      </dsp:nvSpPr>
      <dsp:spPr>
        <a:xfrm>
          <a:off x="3602853" y="1494848"/>
          <a:ext cx="2102313" cy="10511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Full-time</a:t>
          </a:r>
        </a:p>
        <a:p>
          <a:pPr marL="0" lvl="0" indent="0" algn="ctr" defTabSz="933450">
            <a:lnSpc>
              <a:spcPct val="90000"/>
            </a:lnSpc>
            <a:spcBef>
              <a:spcPct val="0"/>
            </a:spcBef>
            <a:spcAft>
              <a:spcPct val="35000"/>
            </a:spcAft>
            <a:buNone/>
          </a:pPr>
          <a:r>
            <a:rPr lang="en-US" sz="2100" kern="1200" dirty="0"/>
            <a:t>(12+ credits in Fall) </a:t>
          </a:r>
        </a:p>
      </dsp:txBody>
      <dsp:txXfrm>
        <a:off x="3602853" y="1494848"/>
        <a:ext cx="2102313" cy="1051156"/>
      </dsp:txXfrm>
    </dsp:sp>
    <dsp:sp modelId="{A632268D-BDDA-43DB-88FE-FFE0DD8BE89C}">
      <dsp:nvSpPr>
        <dsp:cNvPr id="0" name=""/>
        <dsp:cNvSpPr/>
      </dsp:nvSpPr>
      <dsp:spPr>
        <a:xfrm>
          <a:off x="4128431" y="2987490"/>
          <a:ext cx="2102313" cy="1051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Returns for </a:t>
          </a:r>
        </a:p>
        <a:p>
          <a:pPr marL="0" lvl="0" indent="0" algn="ctr" defTabSz="933450">
            <a:lnSpc>
              <a:spcPct val="90000"/>
            </a:lnSpc>
            <a:spcBef>
              <a:spcPct val="0"/>
            </a:spcBef>
            <a:spcAft>
              <a:spcPct val="35000"/>
            </a:spcAft>
            <a:buNone/>
          </a:pPr>
          <a:r>
            <a:rPr lang="en-US" sz="2100" kern="1200" dirty="0"/>
            <a:t>Spring Semester</a:t>
          </a:r>
        </a:p>
      </dsp:txBody>
      <dsp:txXfrm>
        <a:off x="4128431" y="2987490"/>
        <a:ext cx="2102313" cy="1051156"/>
      </dsp:txXfrm>
    </dsp:sp>
    <dsp:sp modelId="{2D719F26-76D1-4EF0-9B32-A041E6A6737C}">
      <dsp:nvSpPr>
        <dsp:cNvPr id="0" name=""/>
        <dsp:cNvSpPr/>
      </dsp:nvSpPr>
      <dsp:spPr>
        <a:xfrm>
          <a:off x="4128431" y="4480133"/>
          <a:ext cx="2102313" cy="10511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Returns for </a:t>
          </a:r>
        </a:p>
        <a:p>
          <a:pPr marL="0" lvl="0" indent="0" algn="ctr" defTabSz="933450">
            <a:lnSpc>
              <a:spcPct val="90000"/>
            </a:lnSpc>
            <a:spcBef>
              <a:spcPct val="0"/>
            </a:spcBef>
            <a:spcAft>
              <a:spcPct val="35000"/>
            </a:spcAft>
            <a:buNone/>
          </a:pPr>
          <a:r>
            <a:rPr lang="en-US" sz="2100" kern="1200" dirty="0"/>
            <a:t>Fall Semester </a:t>
          </a:r>
        </a:p>
      </dsp:txBody>
      <dsp:txXfrm>
        <a:off x="4128431" y="4480133"/>
        <a:ext cx="2102313" cy="1051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047C0-5FAA-4B1E-B0A5-8345DD1F24EF}">
      <dsp:nvSpPr>
        <dsp:cNvPr id="0" name=""/>
        <dsp:cNvSpPr/>
      </dsp:nvSpPr>
      <dsp:spPr>
        <a:xfrm>
          <a:off x="3644899" y="2420567"/>
          <a:ext cx="1994661" cy="692361"/>
        </a:xfrm>
        <a:custGeom>
          <a:avLst/>
          <a:gdLst/>
          <a:ahLst/>
          <a:cxnLst/>
          <a:rect l="0" t="0" r="0" b="0"/>
          <a:pathLst>
            <a:path>
              <a:moveTo>
                <a:pt x="0" y="0"/>
              </a:moveTo>
              <a:lnTo>
                <a:pt x="0" y="346180"/>
              </a:lnTo>
              <a:lnTo>
                <a:pt x="1994661" y="346180"/>
              </a:lnTo>
              <a:lnTo>
                <a:pt x="1994661" y="69236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4C1D79-162C-44EA-BD44-38429529C2F6}">
      <dsp:nvSpPr>
        <dsp:cNvPr id="0" name=""/>
        <dsp:cNvSpPr/>
      </dsp:nvSpPr>
      <dsp:spPr>
        <a:xfrm>
          <a:off x="1650238" y="2420567"/>
          <a:ext cx="1994661" cy="692361"/>
        </a:xfrm>
        <a:custGeom>
          <a:avLst/>
          <a:gdLst/>
          <a:ahLst/>
          <a:cxnLst/>
          <a:rect l="0" t="0" r="0" b="0"/>
          <a:pathLst>
            <a:path>
              <a:moveTo>
                <a:pt x="1994661" y="0"/>
              </a:moveTo>
              <a:lnTo>
                <a:pt x="1994661" y="346180"/>
              </a:lnTo>
              <a:lnTo>
                <a:pt x="0" y="346180"/>
              </a:lnTo>
              <a:lnTo>
                <a:pt x="0" y="69236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D84541-05B3-4268-9D68-558AAED0BB3B}">
      <dsp:nvSpPr>
        <dsp:cNvPr id="0" name=""/>
        <dsp:cNvSpPr/>
      </dsp:nvSpPr>
      <dsp:spPr>
        <a:xfrm>
          <a:off x="1996418" y="772086"/>
          <a:ext cx="3296961" cy="16484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Associates Degree Seeking FTIC Student</a:t>
          </a:r>
        </a:p>
      </dsp:txBody>
      <dsp:txXfrm>
        <a:off x="1996418" y="772086"/>
        <a:ext cx="3296961" cy="1648480"/>
      </dsp:txXfrm>
    </dsp:sp>
    <dsp:sp modelId="{F2721A94-98D0-4F6D-94FB-ABA553C664CF}">
      <dsp:nvSpPr>
        <dsp:cNvPr id="0" name=""/>
        <dsp:cNvSpPr/>
      </dsp:nvSpPr>
      <dsp:spPr>
        <a:xfrm>
          <a:off x="1757" y="3112928"/>
          <a:ext cx="3296961" cy="164848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12 college credits </a:t>
          </a:r>
        </a:p>
        <a:p>
          <a:pPr marL="0" lvl="0" indent="0" algn="ctr" defTabSz="1466850">
            <a:lnSpc>
              <a:spcPct val="90000"/>
            </a:lnSpc>
            <a:spcBef>
              <a:spcPct val="0"/>
            </a:spcBef>
            <a:spcAft>
              <a:spcPct val="35000"/>
            </a:spcAft>
            <a:buNone/>
          </a:pPr>
          <a:r>
            <a:rPr lang="en-US" sz="3300" kern="1200" dirty="0"/>
            <a:t>by end of first spring </a:t>
          </a:r>
        </a:p>
      </dsp:txBody>
      <dsp:txXfrm>
        <a:off x="1757" y="3112928"/>
        <a:ext cx="3296961" cy="1648480"/>
      </dsp:txXfrm>
    </dsp:sp>
    <dsp:sp modelId="{1857AC34-75FD-406B-92E3-38151AA50CA1}">
      <dsp:nvSpPr>
        <dsp:cNvPr id="0" name=""/>
        <dsp:cNvSpPr/>
      </dsp:nvSpPr>
      <dsp:spPr>
        <a:xfrm>
          <a:off x="3991080" y="3112928"/>
          <a:ext cx="3296961" cy="164848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24 college credits </a:t>
          </a:r>
        </a:p>
        <a:p>
          <a:pPr marL="0" lvl="0" indent="0" algn="ctr" defTabSz="1466850">
            <a:lnSpc>
              <a:spcPct val="90000"/>
            </a:lnSpc>
            <a:spcBef>
              <a:spcPct val="0"/>
            </a:spcBef>
            <a:spcAft>
              <a:spcPct val="35000"/>
            </a:spcAft>
            <a:buNone/>
          </a:pPr>
          <a:r>
            <a:rPr lang="en-US" sz="3300" kern="1200" dirty="0"/>
            <a:t>by end of second spring </a:t>
          </a:r>
        </a:p>
      </dsp:txBody>
      <dsp:txXfrm>
        <a:off x="3991080" y="3112928"/>
        <a:ext cx="3296961" cy="1648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467D1-1D81-4210-A76D-B5EB7F1F2197}">
      <dsp:nvSpPr>
        <dsp:cNvPr id="0" name=""/>
        <dsp:cNvSpPr/>
      </dsp:nvSpPr>
      <dsp:spPr>
        <a:xfrm>
          <a:off x="3875197" y="3486428"/>
          <a:ext cx="431808" cy="1324212"/>
        </a:xfrm>
        <a:custGeom>
          <a:avLst/>
          <a:gdLst/>
          <a:ahLst/>
          <a:cxnLst/>
          <a:rect l="0" t="0" r="0" b="0"/>
          <a:pathLst>
            <a:path>
              <a:moveTo>
                <a:pt x="0" y="0"/>
              </a:moveTo>
              <a:lnTo>
                <a:pt x="0" y="1324212"/>
              </a:lnTo>
              <a:lnTo>
                <a:pt x="431808" y="13242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E047C0-5FAA-4B1E-B0A5-8345DD1F24EF}">
      <dsp:nvSpPr>
        <dsp:cNvPr id="0" name=""/>
        <dsp:cNvSpPr/>
      </dsp:nvSpPr>
      <dsp:spPr>
        <a:xfrm>
          <a:off x="3285059" y="1442535"/>
          <a:ext cx="1741627" cy="604531"/>
        </a:xfrm>
        <a:custGeom>
          <a:avLst/>
          <a:gdLst/>
          <a:ahLst/>
          <a:cxnLst/>
          <a:rect l="0" t="0" r="0" b="0"/>
          <a:pathLst>
            <a:path>
              <a:moveTo>
                <a:pt x="0" y="0"/>
              </a:moveTo>
              <a:lnTo>
                <a:pt x="0" y="302265"/>
              </a:lnTo>
              <a:lnTo>
                <a:pt x="1741627" y="302265"/>
              </a:lnTo>
              <a:lnTo>
                <a:pt x="1741627" y="6045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E65283-A4F6-403F-8AE7-0EE662049413}">
      <dsp:nvSpPr>
        <dsp:cNvPr id="0" name=""/>
        <dsp:cNvSpPr/>
      </dsp:nvSpPr>
      <dsp:spPr>
        <a:xfrm>
          <a:off x="391942" y="3486428"/>
          <a:ext cx="431808" cy="1324212"/>
        </a:xfrm>
        <a:custGeom>
          <a:avLst/>
          <a:gdLst/>
          <a:ahLst/>
          <a:cxnLst/>
          <a:rect l="0" t="0" r="0" b="0"/>
          <a:pathLst>
            <a:path>
              <a:moveTo>
                <a:pt x="0" y="0"/>
              </a:moveTo>
              <a:lnTo>
                <a:pt x="0" y="1324212"/>
              </a:lnTo>
              <a:lnTo>
                <a:pt x="431808" y="13242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4C1D79-162C-44EA-BD44-38429529C2F6}">
      <dsp:nvSpPr>
        <dsp:cNvPr id="0" name=""/>
        <dsp:cNvSpPr/>
      </dsp:nvSpPr>
      <dsp:spPr>
        <a:xfrm>
          <a:off x="1543431" y="1442535"/>
          <a:ext cx="1741627" cy="604531"/>
        </a:xfrm>
        <a:custGeom>
          <a:avLst/>
          <a:gdLst/>
          <a:ahLst/>
          <a:cxnLst/>
          <a:rect l="0" t="0" r="0" b="0"/>
          <a:pathLst>
            <a:path>
              <a:moveTo>
                <a:pt x="1741627" y="0"/>
              </a:moveTo>
              <a:lnTo>
                <a:pt x="1741627" y="302265"/>
              </a:lnTo>
              <a:lnTo>
                <a:pt x="0" y="302265"/>
              </a:lnTo>
              <a:lnTo>
                <a:pt x="0" y="6045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D84541-05B3-4268-9D68-558AAED0BB3B}">
      <dsp:nvSpPr>
        <dsp:cNvPr id="0" name=""/>
        <dsp:cNvSpPr/>
      </dsp:nvSpPr>
      <dsp:spPr>
        <a:xfrm>
          <a:off x="1845697" y="3173"/>
          <a:ext cx="2878723" cy="14393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Awarded Degrees, Diplomas, Certificates, CSCs</a:t>
          </a:r>
        </a:p>
      </dsp:txBody>
      <dsp:txXfrm>
        <a:off x="1845697" y="3173"/>
        <a:ext cx="2878723" cy="1439361"/>
      </dsp:txXfrm>
    </dsp:sp>
    <dsp:sp modelId="{F2721A94-98D0-4F6D-94FB-ABA553C664CF}">
      <dsp:nvSpPr>
        <dsp:cNvPr id="0" name=""/>
        <dsp:cNvSpPr/>
      </dsp:nvSpPr>
      <dsp:spPr>
        <a:xfrm>
          <a:off x="104070" y="2047067"/>
          <a:ext cx="2878723" cy="143936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Associate Degree or Diploma</a:t>
          </a:r>
        </a:p>
      </dsp:txBody>
      <dsp:txXfrm>
        <a:off x="104070" y="2047067"/>
        <a:ext cx="2878723" cy="1439361"/>
      </dsp:txXfrm>
    </dsp:sp>
    <dsp:sp modelId="{78B65466-9484-44F0-9F00-5E55FE8A5821}">
      <dsp:nvSpPr>
        <dsp:cNvPr id="0" name=""/>
        <dsp:cNvSpPr/>
      </dsp:nvSpPr>
      <dsp:spPr>
        <a:xfrm>
          <a:off x="823750" y="4090960"/>
          <a:ext cx="2878723" cy="143936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Underserved Student</a:t>
          </a:r>
        </a:p>
      </dsp:txBody>
      <dsp:txXfrm>
        <a:off x="823750" y="4090960"/>
        <a:ext cx="2878723" cy="1439361"/>
      </dsp:txXfrm>
    </dsp:sp>
    <dsp:sp modelId="{1857AC34-75FD-406B-92E3-38151AA50CA1}">
      <dsp:nvSpPr>
        <dsp:cNvPr id="0" name=""/>
        <dsp:cNvSpPr/>
      </dsp:nvSpPr>
      <dsp:spPr>
        <a:xfrm>
          <a:off x="3587325" y="2047067"/>
          <a:ext cx="2878723" cy="143936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Certificate or CSC</a:t>
          </a:r>
        </a:p>
      </dsp:txBody>
      <dsp:txXfrm>
        <a:off x="3587325" y="2047067"/>
        <a:ext cx="2878723" cy="1439361"/>
      </dsp:txXfrm>
    </dsp:sp>
    <dsp:sp modelId="{5EA8E512-0559-4D7D-AE79-FFC8CB49E807}">
      <dsp:nvSpPr>
        <dsp:cNvPr id="0" name=""/>
        <dsp:cNvSpPr/>
      </dsp:nvSpPr>
      <dsp:spPr>
        <a:xfrm>
          <a:off x="4307005" y="4090960"/>
          <a:ext cx="2878723" cy="143936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Underserved Student</a:t>
          </a:r>
        </a:p>
      </dsp:txBody>
      <dsp:txXfrm>
        <a:off x="4307005" y="4090960"/>
        <a:ext cx="2878723" cy="14393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467D1-1D81-4210-A76D-B5EB7F1F2197}">
      <dsp:nvSpPr>
        <dsp:cNvPr id="0" name=""/>
        <dsp:cNvSpPr/>
      </dsp:nvSpPr>
      <dsp:spPr>
        <a:xfrm>
          <a:off x="3875197" y="3486428"/>
          <a:ext cx="431808" cy="1324212"/>
        </a:xfrm>
        <a:custGeom>
          <a:avLst/>
          <a:gdLst/>
          <a:ahLst/>
          <a:cxnLst/>
          <a:rect l="0" t="0" r="0" b="0"/>
          <a:pathLst>
            <a:path>
              <a:moveTo>
                <a:pt x="0" y="0"/>
              </a:moveTo>
              <a:lnTo>
                <a:pt x="0" y="1324212"/>
              </a:lnTo>
              <a:lnTo>
                <a:pt x="431808" y="13242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E047C0-5FAA-4B1E-B0A5-8345DD1F24EF}">
      <dsp:nvSpPr>
        <dsp:cNvPr id="0" name=""/>
        <dsp:cNvSpPr/>
      </dsp:nvSpPr>
      <dsp:spPr>
        <a:xfrm>
          <a:off x="3285059" y="1442535"/>
          <a:ext cx="1741627" cy="604531"/>
        </a:xfrm>
        <a:custGeom>
          <a:avLst/>
          <a:gdLst/>
          <a:ahLst/>
          <a:cxnLst/>
          <a:rect l="0" t="0" r="0" b="0"/>
          <a:pathLst>
            <a:path>
              <a:moveTo>
                <a:pt x="0" y="0"/>
              </a:moveTo>
              <a:lnTo>
                <a:pt x="0" y="302265"/>
              </a:lnTo>
              <a:lnTo>
                <a:pt x="1741627" y="302265"/>
              </a:lnTo>
              <a:lnTo>
                <a:pt x="1741627" y="6045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E65283-A4F6-403F-8AE7-0EE662049413}">
      <dsp:nvSpPr>
        <dsp:cNvPr id="0" name=""/>
        <dsp:cNvSpPr/>
      </dsp:nvSpPr>
      <dsp:spPr>
        <a:xfrm>
          <a:off x="391942" y="3486428"/>
          <a:ext cx="431808" cy="1324212"/>
        </a:xfrm>
        <a:custGeom>
          <a:avLst/>
          <a:gdLst/>
          <a:ahLst/>
          <a:cxnLst/>
          <a:rect l="0" t="0" r="0" b="0"/>
          <a:pathLst>
            <a:path>
              <a:moveTo>
                <a:pt x="0" y="0"/>
              </a:moveTo>
              <a:lnTo>
                <a:pt x="0" y="1324212"/>
              </a:lnTo>
              <a:lnTo>
                <a:pt x="431808" y="13242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4C1D79-162C-44EA-BD44-38429529C2F6}">
      <dsp:nvSpPr>
        <dsp:cNvPr id="0" name=""/>
        <dsp:cNvSpPr/>
      </dsp:nvSpPr>
      <dsp:spPr>
        <a:xfrm>
          <a:off x="1543431" y="1442535"/>
          <a:ext cx="1741627" cy="604531"/>
        </a:xfrm>
        <a:custGeom>
          <a:avLst/>
          <a:gdLst/>
          <a:ahLst/>
          <a:cxnLst/>
          <a:rect l="0" t="0" r="0" b="0"/>
          <a:pathLst>
            <a:path>
              <a:moveTo>
                <a:pt x="1741627" y="0"/>
              </a:moveTo>
              <a:lnTo>
                <a:pt x="1741627" y="302265"/>
              </a:lnTo>
              <a:lnTo>
                <a:pt x="0" y="302265"/>
              </a:lnTo>
              <a:lnTo>
                <a:pt x="0" y="6045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D84541-05B3-4268-9D68-558AAED0BB3B}">
      <dsp:nvSpPr>
        <dsp:cNvPr id="0" name=""/>
        <dsp:cNvSpPr/>
      </dsp:nvSpPr>
      <dsp:spPr>
        <a:xfrm>
          <a:off x="1845697" y="3173"/>
          <a:ext cx="2878723" cy="14393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Transfer to Four-Year Institution</a:t>
          </a:r>
        </a:p>
      </dsp:txBody>
      <dsp:txXfrm>
        <a:off x="1845697" y="3173"/>
        <a:ext cx="2878723" cy="1439361"/>
      </dsp:txXfrm>
    </dsp:sp>
    <dsp:sp modelId="{F2721A94-98D0-4F6D-94FB-ABA553C664CF}">
      <dsp:nvSpPr>
        <dsp:cNvPr id="0" name=""/>
        <dsp:cNvSpPr/>
      </dsp:nvSpPr>
      <dsp:spPr>
        <a:xfrm>
          <a:off x="104070" y="2047067"/>
          <a:ext cx="2878723" cy="143936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Awarded Associate Degree or Diploma</a:t>
          </a:r>
        </a:p>
      </dsp:txBody>
      <dsp:txXfrm>
        <a:off x="104070" y="2047067"/>
        <a:ext cx="2878723" cy="1439361"/>
      </dsp:txXfrm>
    </dsp:sp>
    <dsp:sp modelId="{78B65466-9484-44F0-9F00-5E55FE8A5821}">
      <dsp:nvSpPr>
        <dsp:cNvPr id="0" name=""/>
        <dsp:cNvSpPr/>
      </dsp:nvSpPr>
      <dsp:spPr>
        <a:xfrm>
          <a:off x="823750" y="4090960"/>
          <a:ext cx="2878723" cy="143936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Awarded Bachelor’s Degree</a:t>
          </a:r>
        </a:p>
      </dsp:txBody>
      <dsp:txXfrm>
        <a:off x="823750" y="4090960"/>
        <a:ext cx="2878723" cy="1439361"/>
      </dsp:txXfrm>
    </dsp:sp>
    <dsp:sp modelId="{1857AC34-75FD-406B-92E3-38151AA50CA1}">
      <dsp:nvSpPr>
        <dsp:cNvPr id="0" name=""/>
        <dsp:cNvSpPr/>
      </dsp:nvSpPr>
      <dsp:spPr>
        <a:xfrm>
          <a:off x="3587325" y="2047067"/>
          <a:ext cx="2878723" cy="143936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Earned 16+ credit hours only</a:t>
          </a:r>
        </a:p>
      </dsp:txBody>
      <dsp:txXfrm>
        <a:off x="3587325" y="2047067"/>
        <a:ext cx="2878723" cy="1439361"/>
      </dsp:txXfrm>
    </dsp:sp>
    <dsp:sp modelId="{5EA8E512-0559-4D7D-AE79-FFC8CB49E807}">
      <dsp:nvSpPr>
        <dsp:cNvPr id="0" name=""/>
        <dsp:cNvSpPr/>
      </dsp:nvSpPr>
      <dsp:spPr>
        <a:xfrm>
          <a:off x="4307005" y="4090960"/>
          <a:ext cx="2878723" cy="143936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Awarded Bachelor’s Degree</a:t>
          </a:r>
        </a:p>
      </dsp:txBody>
      <dsp:txXfrm>
        <a:off x="4307005" y="4090960"/>
        <a:ext cx="2878723" cy="143936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6F27E-7DE2-4850-9029-215EAA18A12D}" type="datetimeFigureOut">
              <a:rPr lang="en-US" smtClean="0"/>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97930-AA8E-462B-8FCB-351B0F66491C}" type="slidenum">
              <a:rPr lang="en-US" smtClean="0"/>
              <a:t>‹#›</a:t>
            </a:fld>
            <a:endParaRPr lang="en-US"/>
          </a:p>
        </p:txBody>
      </p:sp>
    </p:spTree>
    <p:extLst>
      <p:ext uri="{BB962C8B-B14F-4D97-AF65-F5344CB8AC3E}">
        <p14:creationId xmlns:p14="http://schemas.microsoft.com/office/powerpoint/2010/main" val="250985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697930-AA8E-462B-8FCB-351B0F66491C}" type="slidenum">
              <a:rPr lang="en-US" smtClean="0"/>
              <a:t>1</a:t>
            </a:fld>
            <a:endParaRPr lang="en-US"/>
          </a:p>
        </p:txBody>
      </p:sp>
    </p:spTree>
    <p:extLst>
      <p:ext uri="{BB962C8B-B14F-4D97-AF65-F5344CB8AC3E}">
        <p14:creationId xmlns:p14="http://schemas.microsoft.com/office/powerpoint/2010/main" val="920575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500"/>
              </a:spcBef>
            </a:pPr>
            <a:r>
              <a:rPr lang="en-US" sz="1200" b="1" dirty="0"/>
              <a:t>Awards</a:t>
            </a:r>
            <a:r>
              <a:rPr lang="en-US" sz="1200" dirty="0"/>
              <a:t> - Only one award earned by a student in a given year will be included in the count. The weight will be based on the highest award earned.</a:t>
            </a:r>
          </a:p>
          <a:p>
            <a:pPr>
              <a:spcBef>
                <a:spcPts val="2500"/>
              </a:spcBef>
            </a:pPr>
            <a:r>
              <a:rPr lang="en-US" sz="1200" b="1" dirty="0"/>
              <a:t>Underserved population (USP) </a:t>
            </a:r>
            <a:r>
              <a:rPr lang="en-US" sz="1200" i="1" dirty="0"/>
              <a:t>- </a:t>
            </a:r>
            <a:r>
              <a:rPr lang="en-US" sz="1200" dirty="0"/>
              <a:t>any student who is a first generation (both mother’s and father’s education are high school graduate or below), minority (any student not white/Caucasian or unknown), or Pell-eligible.</a:t>
            </a:r>
          </a:p>
          <a:p>
            <a:endParaRPr lang="en-US" dirty="0"/>
          </a:p>
        </p:txBody>
      </p:sp>
      <p:sp>
        <p:nvSpPr>
          <p:cNvPr id="4" name="Slide Number Placeholder 3"/>
          <p:cNvSpPr>
            <a:spLocks noGrp="1"/>
          </p:cNvSpPr>
          <p:nvPr>
            <p:ph type="sldNum" sz="quarter" idx="5"/>
          </p:nvPr>
        </p:nvSpPr>
        <p:spPr/>
        <p:txBody>
          <a:bodyPr/>
          <a:lstStyle/>
          <a:p>
            <a:fld id="{2F697930-AA8E-462B-8FCB-351B0F66491C}" type="slidenum">
              <a:rPr lang="en-US" smtClean="0"/>
              <a:t>13</a:t>
            </a:fld>
            <a:endParaRPr lang="en-US"/>
          </a:p>
        </p:txBody>
      </p:sp>
    </p:spTree>
    <p:extLst>
      <p:ext uri="{BB962C8B-B14F-4D97-AF65-F5344CB8AC3E}">
        <p14:creationId xmlns:p14="http://schemas.microsoft.com/office/powerpoint/2010/main" val="874290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Transfer Student </a:t>
            </a:r>
            <a:r>
              <a:rPr lang="en-US" sz="1800" i="1" dirty="0"/>
              <a:t>- </a:t>
            </a:r>
            <a:r>
              <a:rPr lang="en-US" sz="1800" dirty="0"/>
              <a:t> student who attended a four-year institution as identified in the National Student Clearinghouse (NSC) data, was not attending a VCCS college at that time and attended a VCCS college as a program-enrolled or high school dual-enrolled student any time during the academic year preceding the transfer year. Transfer students will be counted as of the year they first appear in the NSC file. A student’s </a:t>
            </a:r>
            <a:r>
              <a:rPr lang="en-US" sz="1800" i="1" dirty="0"/>
              <a:t>first</a:t>
            </a:r>
            <a:r>
              <a:rPr lang="en-US" sz="1800" dirty="0"/>
              <a:t> term of enrollment at a four-year institution must occur after their </a:t>
            </a:r>
            <a:r>
              <a:rPr lang="en-US" sz="1800" i="1" dirty="0"/>
              <a:t>last</a:t>
            </a:r>
            <a:r>
              <a:rPr lang="en-US" sz="1800" dirty="0"/>
              <a:t> term of enrollment in the VCCS.</a:t>
            </a:r>
          </a:p>
          <a:p>
            <a:r>
              <a:rPr lang="en-US" sz="1800" b="0" i="0" u="none" strike="noStrike" baseline="0" dirty="0">
                <a:solidFill>
                  <a:srgbClr val="000000"/>
                </a:solidFill>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2F697930-AA8E-462B-8FCB-351B0F66491C}" type="slidenum">
              <a:rPr lang="en-US" smtClean="0"/>
              <a:t>14</a:t>
            </a:fld>
            <a:endParaRPr lang="en-US"/>
          </a:p>
        </p:txBody>
      </p:sp>
    </p:spTree>
    <p:extLst>
      <p:ext uri="{BB962C8B-B14F-4D97-AF65-F5344CB8AC3E}">
        <p14:creationId xmlns:p14="http://schemas.microsoft.com/office/powerpoint/2010/main" val="1252155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Transfer Student </a:t>
            </a:r>
            <a:r>
              <a:rPr lang="en-US" sz="1800" i="1" dirty="0"/>
              <a:t>- </a:t>
            </a:r>
            <a:r>
              <a:rPr lang="en-US" sz="1800" dirty="0"/>
              <a:t> student who attended a four-year institution as identified in the National Student Clearinghouse (NSC) data, was not attending a VCCS college at that time and attended a VCCS college as a program-enrolled or high school dual-enrolled student any time during the academic year preceding the transfer year. Transfer students will be counted as of the year they first appear in the NSC file. A student’s </a:t>
            </a:r>
            <a:r>
              <a:rPr lang="en-US" sz="1800" i="1" dirty="0"/>
              <a:t>first</a:t>
            </a:r>
            <a:r>
              <a:rPr lang="en-US" sz="1800" dirty="0"/>
              <a:t> term of enrollment at a four-year institution must occur after their </a:t>
            </a:r>
            <a:r>
              <a:rPr lang="en-US" sz="1800" i="1" dirty="0"/>
              <a:t>last</a:t>
            </a:r>
            <a:r>
              <a:rPr lang="en-US" sz="1800" dirty="0"/>
              <a:t> term of enrollment in the VCCS.</a:t>
            </a:r>
          </a:p>
          <a:p>
            <a:r>
              <a:rPr lang="en-US" sz="1800" b="0" i="0" u="none" strike="noStrike" baseline="0" dirty="0">
                <a:solidFill>
                  <a:srgbClr val="000000"/>
                </a:solidFill>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2F697930-AA8E-462B-8FCB-351B0F66491C}" type="slidenum">
              <a:rPr lang="en-US" smtClean="0"/>
              <a:t>15</a:t>
            </a:fld>
            <a:endParaRPr lang="en-US"/>
          </a:p>
        </p:txBody>
      </p:sp>
    </p:spTree>
    <p:extLst>
      <p:ext uri="{BB962C8B-B14F-4D97-AF65-F5344CB8AC3E}">
        <p14:creationId xmlns:p14="http://schemas.microsoft.com/office/powerpoint/2010/main" val="801355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Transfer Student </a:t>
            </a:r>
            <a:r>
              <a:rPr lang="en-US" sz="1800" i="1" dirty="0"/>
              <a:t>- </a:t>
            </a:r>
            <a:r>
              <a:rPr lang="en-US" sz="1800" dirty="0"/>
              <a:t> student who attended a four-year institution as identified in the National Student Clearinghouse (NSC) data, was not attending a VCCS college at that time and attended a VCCS college as a program-enrolled or high school dual-enrolled student any time during the academic year preceding the transfer year. Transfer students will be counted as of the year they first appear in the NSC file. A student’s </a:t>
            </a:r>
            <a:r>
              <a:rPr lang="en-US" sz="1800" i="1" dirty="0"/>
              <a:t>first</a:t>
            </a:r>
            <a:r>
              <a:rPr lang="en-US" sz="1800" dirty="0"/>
              <a:t> term of enrollment at a four-year institution must occur after their </a:t>
            </a:r>
            <a:r>
              <a:rPr lang="en-US" sz="1800" i="1" dirty="0"/>
              <a:t>last</a:t>
            </a:r>
            <a:r>
              <a:rPr lang="en-US" sz="1800" dirty="0"/>
              <a:t> term of enrollment in the VCCS.</a:t>
            </a:r>
          </a:p>
          <a:p>
            <a:r>
              <a:rPr lang="en-US" sz="1800" b="0" i="0" u="none" strike="noStrike" baseline="0" dirty="0">
                <a:solidFill>
                  <a:srgbClr val="000000"/>
                </a:solidFill>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2F697930-AA8E-462B-8FCB-351B0F66491C}" type="slidenum">
              <a:rPr lang="en-US" smtClean="0"/>
              <a:t>16</a:t>
            </a:fld>
            <a:endParaRPr lang="en-US"/>
          </a:p>
        </p:txBody>
      </p:sp>
    </p:spTree>
    <p:extLst>
      <p:ext uri="{BB962C8B-B14F-4D97-AF65-F5344CB8AC3E}">
        <p14:creationId xmlns:p14="http://schemas.microsoft.com/office/powerpoint/2010/main" val="336007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dirty="0">
                <a:solidFill>
                  <a:schemeClr val="bg1"/>
                </a:solidFill>
              </a:rPr>
              <a:t>Co-requisite placement students are considered college-ready.</a:t>
            </a:r>
          </a:p>
          <a:p>
            <a:pPr marL="285750" indent="-285750">
              <a:spcAft>
                <a:spcPts val="600"/>
              </a:spcAft>
              <a:buFont typeface="Arial" panose="020B0604020202020204" pitchFamily="34" charset="0"/>
              <a:buChar char="•"/>
            </a:pPr>
            <a:endParaRPr lang="en-US" dirty="0">
              <a:solidFill>
                <a:schemeClr val="bg1"/>
              </a:solidFill>
            </a:endParaRPr>
          </a:p>
          <a:p>
            <a:pPr marL="285750" indent="-285750">
              <a:spcAft>
                <a:spcPts val="600"/>
              </a:spcAft>
              <a:buFont typeface="Arial" panose="020B0604020202020204" pitchFamily="34" charset="0"/>
              <a:buChar char="•"/>
            </a:pPr>
            <a:r>
              <a:rPr lang="en-US" dirty="0">
                <a:solidFill>
                  <a:schemeClr val="bg1"/>
                </a:solidFill>
              </a:rPr>
              <a:t>Previously dual enrolled student courses are counted after student enrolls as a regular student. </a:t>
            </a:r>
          </a:p>
          <a:p>
            <a:pPr>
              <a:spcBef>
                <a:spcPts val="2500"/>
              </a:spcBef>
            </a:pPr>
            <a:r>
              <a:rPr lang="en-US" sz="1200" b="1" dirty="0"/>
              <a:t>First Time in College (FTIC) student – </a:t>
            </a:r>
            <a:r>
              <a:rPr lang="en-US" sz="1200" dirty="0"/>
              <a:t>A student who has no prior postsecondary experience (except as noted below) attending college for the first time in the fall semester of the cohort year. This includes students enrolled in the semester who attended college for the first time in the prior summer semester. It also includes students who were previously dual-enrolled, but who have graduated from high school. </a:t>
            </a:r>
          </a:p>
          <a:p>
            <a:pPr>
              <a:spcBef>
                <a:spcPts val="2500"/>
              </a:spcBef>
            </a:pPr>
            <a:r>
              <a:rPr lang="en-US" sz="1200" b="1" dirty="0"/>
              <a:t>College-level course</a:t>
            </a:r>
            <a:r>
              <a:rPr lang="en-US" sz="1200" dirty="0"/>
              <a:t> – any 100 or above course.</a:t>
            </a:r>
          </a:p>
          <a:p>
            <a:pPr>
              <a:spcBef>
                <a:spcPts val="2500"/>
              </a:spcBef>
            </a:pPr>
            <a:r>
              <a:rPr lang="en-US" sz="1200" b="1" dirty="0"/>
              <a:t>Successful completion</a:t>
            </a:r>
            <a:r>
              <a:rPr lang="en-US" sz="1200" dirty="0"/>
              <a:t> – completing course with a grade of C or better.</a:t>
            </a:r>
          </a:p>
          <a:p>
            <a:pPr>
              <a:spcBef>
                <a:spcPts val="2500"/>
              </a:spcBef>
            </a:pPr>
            <a:r>
              <a:rPr lang="en-US" sz="1200" b="1" dirty="0"/>
              <a:t>Semesters included</a:t>
            </a:r>
            <a:r>
              <a:rPr lang="en-US" sz="1200" dirty="0"/>
              <a:t> - the included semesters cover time passed since initial enrollment, they do not reflect the number of semesters a student was enrolled.</a:t>
            </a:r>
          </a:p>
          <a:p>
            <a:endParaRPr lang="en-US" dirty="0"/>
          </a:p>
        </p:txBody>
      </p:sp>
      <p:sp>
        <p:nvSpPr>
          <p:cNvPr id="4" name="Slide Number Placeholder 3"/>
          <p:cNvSpPr>
            <a:spLocks noGrp="1"/>
          </p:cNvSpPr>
          <p:nvPr>
            <p:ph type="sldNum" sz="quarter" idx="5"/>
          </p:nvPr>
        </p:nvSpPr>
        <p:spPr/>
        <p:txBody>
          <a:bodyPr/>
          <a:lstStyle/>
          <a:p>
            <a:fld id="{2F697930-AA8E-462B-8FCB-351B0F66491C}" type="slidenum">
              <a:rPr lang="en-US" smtClean="0"/>
              <a:t>4</a:t>
            </a:fld>
            <a:endParaRPr lang="en-US"/>
          </a:p>
        </p:txBody>
      </p:sp>
    </p:spTree>
    <p:extLst>
      <p:ext uri="{BB962C8B-B14F-4D97-AF65-F5344CB8AC3E}">
        <p14:creationId xmlns:p14="http://schemas.microsoft.com/office/powerpoint/2010/main" val="20239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500"/>
              </a:spcBef>
            </a:pPr>
            <a:r>
              <a:rPr lang="en-US" sz="1200" b="1" dirty="0"/>
              <a:t>First Time in College (FTIC) student – </a:t>
            </a:r>
            <a:r>
              <a:rPr lang="en-US" sz="1200" dirty="0"/>
              <a:t>A student who has no prior postsecondary experience (except as noted below) attending college for the first time in the fall semester of the cohort year. This includes students enrolled in the semester who attended college for the first time in the prior summer semester. It also includes students who were previously dual-enrolled, but who have graduated from high school. </a:t>
            </a:r>
          </a:p>
          <a:p>
            <a:pPr>
              <a:spcBef>
                <a:spcPts val="2500"/>
              </a:spcBef>
            </a:pPr>
            <a:r>
              <a:rPr lang="en-US" sz="1200" b="1" dirty="0"/>
              <a:t>College-level course</a:t>
            </a:r>
            <a:r>
              <a:rPr lang="en-US" sz="1200" dirty="0"/>
              <a:t> – any 100 or above course.</a:t>
            </a:r>
          </a:p>
          <a:p>
            <a:pPr>
              <a:spcBef>
                <a:spcPts val="2500"/>
              </a:spcBef>
            </a:pPr>
            <a:r>
              <a:rPr lang="en-US" sz="1200" b="1" dirty="0"/>
              <a:t>Successful completion</a:t>
            </a:r>
            <a:r>
              <a:rPr lang="en-US" sz="1200" dirty="0"/>
              <a:t> – completing course with a grade of C or better.</a:t>
            </a:r>
          </a:p>
          <a:p>
            <a:pPr>
              <a:spcBef>
                <a:spcPts val="2500"/>
              </a:spcBef>
            </a:pPr>
            <a:r>
              <a:rPr lang="en-US" sz="1200" b="1" dirty="0"/>
              <a:t>Semesters included</a:t>
            </a:r>
            <a:r>
              <a:rPr lang="en-US" sz="1200" dirty="0"/>
              <a:t> - the included semesters cover time passed since initial enrollment, they do not reflect the number of semesters a student was enrolled.</a:t>
            </a:r>
          </a:p>
          <a:p>
            <a:endParaRPr lang="en-US" dirty="0"/>
          </a:p>
        </p:txBody>
      </p:sp>
      <p:sp>
        <p:nvSpPr>
          <p:cNvPr id="4" name="Slide Number Placeholder 3"/>
          <p:cNvSpPr>
            <a:spLocks noGrp="1"/>
          </p:cNvSpPr>
          <p:nvPr>
            <p:ph type="sldNum" sz="quarter" idx="5"/>
          </p:nvPr>
        </p:nvSpPr>
        <p:spPr/>
        <p:txBody>
          <a:bodyPr/>
          <a:lstStyle/>
          <a:p>
            <a:fld id="{2F697930-AA8E-462B-8FCB-351B0F66491C}" type="slidenum">
              <a:rPr lang="en-US" smtClean="0"/>
              <a:t>5</a:t>
            </a:fld>
            <a:endParaRPr lang="en-US"/>
          </a:p>
        </p:txBody>
      </p:sp>
    </p:spTree>
    <p:extLst>
      <p:ext uri="{BB962C8B-B14F-4D97-AF65-F5344CB8AC3E}">
        <p14:creationId xmlns:p14="http://schemas.microsoft.com/office/powerpoint/2010/main" val="365270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500"/>
              </a:spcBef>
            </a:pPr>
            <a:r>
              <a:rPr lang="en-US" sz="1200" b="1" dirty="0"/>
              <a:t>First Time in College (FTIC) student – </a:t>
            </a:r>
            <a:r>
              <a:rPr lang="en-US" sz="1200" dirty="0"/>
              <a:t>A student who has no prior postsecondary experience (except as noted below) attending college for the first time in the fall semester of the cohort year. This includes students enrolled in the semester who attended college for the first time in the prior summer semester. It also includes students who were previously dual-enrolled, but who have graduated from high school. </a:t>
            </a:r>
          </a:p>
          <a:p>
            <a:pPr>
              <a:spcBef>
                <a:spcPts val="2500"/>
              </a:spcBef>
            </a:pPr>
            <a:r>
              <a:rPr lang="en-US" sz="1200" b="1" dirty="0"/>
              <a:t>College-level course</a:t>
            </a:r>
            <a:r>
              <a:rPr lang="en-US" sz="1200" dirty="0"/>
              <a:t> – any 100 or above course.</a:t>
            </a:r>
          </a:p>
          <a:p>
            <a:pPr>
              <a:spcBef>
                <a:spcPts val="2500"/>
              </a:spcBef>
            </a:pPr>
            <a:r>
              <a:rPr lang="en-US" sz="1200" b="1" dirty="0"/>
              <a:t>Successful completion</a:t>
            </a:r>
            <a:r>
              <a:rPr lang="en-US" sz="1200" dirty="0"/>
              <a:t> – completing course with a grade of C or better.</a:t>
            </a:r>
          </a:p>
          <a:p>
            <a:pPr>
              <a:spcBef>
                <a:spcPts val="2500"/>
              </a:spcBef>
            </a:pPr>
            <a:r>
              <a:rPr lang="en-US" sz="1200" b="1" dirty="0"/>
              <a:t>Semesters included</a:t>
            </a:r>
            <a:r>
              <a:rPr lang="en-US" sz="1200" dirty="0"/>
              <a:t> - the included semesters cover time passed since initial enrollment, they do not reflect the number of semesters a student was enrolled.</a:t>
            </a:r>
          </a:p>
          <a:p>
            <a:endParaRPr lang="en-US" dirty="0"/>
          </a:p>
        </p:txBody>
      </p:sp>
      <p:sp>
        <p:nvSpPr>
          <p:cNvPr id="4" name="Slide Number Placeholder 3"/>
          <p:cNvSpPr>
            <a:spLocks noGrp="1"/>
          </p:cNvSpPr>
          <p:nvPr>
            <p:ph type="sldNum" sz="quarter" idx="5"/>
          </p:nvPr>
        </p:nvSpPr>
        <p:spPr/>
        <p:txBody>
          <a:bodyPr/>
          <a:lstStyle/>
          <a:p>
            <a:fld id="{2F697930-AA8E-462B-8FCB-351B0F66491C}" type="slidenum">
              <a:rPr lang="en-US" smtClean="0"/>
              <a:t>6</a:t>
            </a:fld>
            <a:endParaRPr lang="en-US"/>
          </a:p>
        </p:txBody>
      </p:sp>
    </p:spTree>
    <p:extLst>
      <p:ext uri="{BB962C8B-B14F-4D97-AF65-F5344CB8AC3E}">
        <p14:creationId xmlns:p14="http://schemas.microsoft.com/office/powerpoint/2010/main" val="199042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500"/>
              </a:spcBef>
            </a:pPr>
            <a:r>
              <a:rPr lang="en-US" sz="1200" b="1" dirty="0"/>
              <a:t>First Time in College (FTIC) student – </a:t>
            </a:r>
            <a:r>
              <a:rPr lang="en-US" sz="1200" dirty="0"/>
              <a:t>A student who has no prior postsecondary experience (except as noted below) attending college for the first time in the fall semester of the cohort year. This includes students enrolled in the semester who attended college for the first time in the prior summer semester. It also includes students who were previously dual-enrolled, but who have graduated from high school. </a:t>
            </a:r>
          </a:p>
          <a:p>
            <a:pPr>
              <a:spcBef>
                <a:spcPts val="2500"/>
              </a:spcBef>
            </a:pPr>
            <a:r>
              <a:rPr lang="en-US" sz="1200" b="1" dirty="0"/>
              <a:t>Semesters included</a:t>
            </a:r>
            <a:r>
              <a:rPr lang="en-US" sz="1200" dirty="0"/>
              <a:t> - the included semesters cover time passed since initial enrollment, they do not reflect the number of semesters a student was enrolled.</a:t>
            </a:r>
          </a:p>
          <a:p>
            <a:endParaRPr lang="en-US" dirty="0"/>
          </a:p>
        </p:txBody>
      </p:sp>
      <p:sp>
        <p:nvSpPr>
          <p:cNvPr id="4" name="Slide Number Placeholder 3"/>
          <p:cNvSpPr>
            <a:spLocks noGrp="1"/>
          </p:cNvSpPr>
          <p:nvPr>
            <p:ph type="sldNum" sz="quarter" idx="5"/>
          </p:nvPr>
        </p:nvSpPr>
        <p:spPr/>
        <p:txBody>
          <a:bodyPr/>
          <a:lstStyle/>
          <a:p>
            <a:fld id="{2F697930-AA8E-462B-8FCB-351B0F66491C}" type="slidenum">
              <a:rPr lang="en-US" smtClean="0"/>
              <a:t>7</a:t>
            </a:fld>
            <a:endParaRPr lang="en-US"/>
          </a:p>
        </p:txBody>
      </p:sp>
    </p:spTree>
    <p:extLst>
      <p:ext uri="{BB962C8B-B14F-4D97-AF65-F5344CB8AC3E}">
        <p14:creationId xmlns:p14="http://schemas.microsoft.com/office/powerpoint/2010/main" val="2175324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500"/>
              </a:spcBef>
            </a:pPr>
            <a:r>
              <a:rPr lang="en-US" sz="1200" b="1" dirty="0"/>
              <a:t>First Time in College (FTIC) student – </a:t>
            </a:r>
            <a:r>
              <a:rPr lang="en-US" sz="1200" dirty="0"/>
              <a:t>A student who has no prior postsecondary experience (except as noted below) attending college for the first time in the fall semester of the cohort year. This includes students enrolled in the semester who attended college for the first time in the prior summer semester. It also includes students who were previously dual-enrolled, but who have graduated from high school. </a:t>
            </a:r>
          </a:p>
          <a:p>
            <a:pPr>
              <a:spcBef>
                <a:spcPts val="2500"/>
              </a:spcBef>
            </a:pPr>
            <a:r>
              <a:rPr lang="en-US" sz="1200" b="1" dirty="0"/>
              <a:t>Semesters included</a:t>
            </a:r>
            <a:r>
              <a:rPr lang="en-US" sz="1200" dirty="0"/>
              <a:t> - the included semesters cover time passed since initial enrollment, they do not reflect the number of semesters a student was enrolled.</a:t>
            </a:r>
          </a:p>
          <a:p>
            <a:endParaRPr lang="en-US" dirty="0"/>
          </a:p>
        </p:txBody>
      </p:sp>
      <p:sp>
        <p:nvSpPr>
          <p:cNvPr id="4" name="Slide Number Placeholder 3"/>
          <p:cNvSpPr>
            <a:spLocks noGrp="1"/>
          </p:cNvSpPr>
          <p:nvPr>
            <p:ph type="sldNum" sz="quarter" idx="5"/>
          </p:nvPr>
        </p:nvSpPr>
        <p:spPr/>
        <p:txBody>
          <a:bodyPr/>
          <a:lstStyle/>
          <a:p>
            <a:fld id="{2F697930-AA8E-462B-8FCB-351B0F66491C}" type="slidenum">
              <a:rPr lang="en-US" smtClean="0"/>
              <a:t>8</a:t>
            </a:fld>
            <a:endParaRPr lang="en-US"/>
          </a:p>
        </p:txBody>
      </p:sp>
    </p:spTree>
    <p:extLst>
      <p:ext uri="{BB962C8B-B14F-4D97-AF65-F5344CB8AC3E}">
        <p14:creationId xmlns:p14="http://schemas.microsoft.com/office/powerpoint/2010/main" val="1584963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500"/>
              </a:spcBef>
            </a:pPr>
            <a:r>
              <a:rPr lang="en-US" sz="1200" b="1" dirty="0"/>
              <a:t>First Time in College (FTIC) student – </a:t>
            </a:r>
            <a:r>
              <a:rPr lang="en-US" sz="1200" dirty="0"/>
              <a:t>A student who has no prior postsecondary experience (except as noted below) attending college for the first time in the fall semester of the cohort year. This includes students enrolled in the semester who attended college for the first time in the prior summer semester. It also includes students who were previously dual-enrolled, but who have graduated from high school. </a:t>
            </a:r>
          </a:p>
          <a:p>
            <a:pPr>
              <a:spcBef>
                <a:spcPts val="2500"/>
              </a:spcBef>
            </a:pPr>
            <a:r>
              <a:rPr lang="en-US" sz="1200" b="1" dirty="0"/>
              <a:t>Semesters included</a:t>
            </a:r>
            <a:r>
              <a:rPr lang="en-US" sz="1200" dirty="0"/>
              <a:t> - the included semesters cover time passed since initial enrollment, they do not reflect the number of semesters a student was enrolled.</a:t>
            </a:r>
          </a:p>
          <a:p>
            <a:endParaRPr lang="en-US" dirty="0"/>
          </a:p>
        </p:txBody>
      </p:sp>
      <p:sp>
        <p:nvSpPr>
          <p:cNvPr id="4" name="Slide Number Placeholder 3"/>
          <p:cNvSpPr>
            <a:spLocks noGrp="1"/>
          </p:cNvSpPr>
          <p:nvPr>
            <p:ph type="sldNum" sz="quarter" idx="5"/>
          </p:nvPr>
        </p:nvSpPr>
        <p:spPr/>
        <p:txBody>
          <a:bodyPr/>
          <a:lstStyle/>
          <a:p>
            <a:fld id="{2F697930-AA8E-462B-8FCB-351B0F66491C}" type="slidenum">
              <a:rPr lang="en-US" smtClean="0"/>
              <a:t>9</a:t>
            </a:fld>
            <a:endParaRPr lang="en-US"/>
          </a:p>
        </p:txBody>
      </p:sp>
    </p:spTree>
    <p:extLst>
      <p:ext uri="{BB962C8B-B14F-4D97-AF65-F5344CB8AC3E}">
        <p14:creationId xmlns:p14="http://schemas.microsoft.com/office/powerpoint/2010/main" val="415709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sz="1200" dirty="0">
                <a:solidFill>
                  <a:schemeClr val="bg1"/>
                </a:solidFill>
              </a:rPr>
              <a:t>Student can earn up to 0.5 point for earning 12 credit hours with a cumulative 2.0 GPA by end of first spring semester.</a:t>
            </a:r>
          </a:p>
          <a:p>
            <a:pPr marL="285750" indent="-285750">
              <a:spcAft>
                <a:spcPts val="600"/>
              </a:spcAft>
              <a:buFont typeface="Arial" panose="020B0604020202020204" pitchFamily="34" charset="0"/>
              <a:buChar char="•"/>
            </a:pPr>
            <a:r>
              <a:rPr lang="en-US" sz="1200" dirty="0">
                <a:solidFill>
                  <a:schemeClr val="bg1"/>
                </a:solidFill>
              </a:rPr>
              <a:t>Student can earn up to 0.5 point for earning 24 credit hours with a cumulative 2.0 GPA by end of first spring semester.</a:t>
            </a:r>
          </a:p>
          <a:p>
            <a:pPr marL="285750" indent="-285750">
              <a:spcAft>
                <a:spcPts val="600"/>
              </a:spcAft>
              <a:buFont typeface="Arial" panose="020B0604020202020204" pitchFamily="34" charset="0"/>
              <a:buChar char="•"/>
            </a:pPr>
            <a:r>
              <a:rPr lang="en-US" sz="1200" dirty="0">
                <a:solidFill>
                  <a:schemeClr val="bg1"/>
                </a:solidFill>
              </a:rPr>
              <a:t>Previously dual enrolled student credits are counted after student enrolls as a regular student</a:t>
            </a:r>
            <a:endParaRPr lang="en-US" dirty="0"/>
          </a:p>
        </p:txBody>
      </p:sp>
      <p:sp>
        <p:nvSpPr>
          <p:cNvPr id="4" name="Slide Number Placeholder 3"/>
          <p:cNvSpPr>
            <a:spLocks noGrp="1"/>
          </p:cNvSpPr>
          <p:nvPr>
            <p:ph type="sldNum" sz="quarter" idx="5"/>
          </p:nvPr>
        </p:nvSpPr>
        <p:spPr/>
        <p:txBody>
          <a:bodyPr/>
          <a:lstStyle/>
          <a:p>
            <a:fld id="{2F697930-AA8E-462B-8FCB-351B0F66491C}" type="slidenum">
              <a:rPr lang="en-US" smtClean="0"/>
              <a:t>11</a:t>
            </a:fld>
            <a:endParaRPr lang="en-US"/>
          </a:p>
        </p:txBody>
      </p:sp>
    </p:spTree>
    <p:extLst>
      <p:ext uri="{BB962C8B-B14F-4D97-AF65-F5344CB8AC3E}">
        <p14:creationId xmlns:p14="http://schemas.microsoft.com/office/powerpoint/2010/main" val="154320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500"/>
              </a:spcBef>
            </a:pPr>
            <a:r>
              <a:rPr lang="en-US" sz="1200" b="1" dirty="0"/>
              <a:t>Awards</a:t>
            </a:r>
            <a:r>
              <a:rPr lang="en-US" sz="1200" dirty="0"/>
              <a:t> - Only one award earned by a student in a given year will be included in the count. The weight will be based on the highest award earned.</a:t>
            </a:r>
          </a:p>
          <a:p>
            <a:pPr>
              <a:spcBef>
                <a:spcPts val="2500"/>
              </a:spcBef>
            </a:pPr>
            <a:r>
              <a:rPr lang="en-US" sz="1200" b="1" dirty="0"/>
              <a:t>Underserved population (USP) </a:t>
            </a:r>
            <a:r>
              <a:rPr lang="en-US" sz="1200" i="1" dirty="0"/>
              <a:t>- </a:t>
            </a:r>
            <a:r>
              <a:rPr lang="en-US" sz="1200" dirty="0"/>
              <a:t>any student who is a first generation (both mother’s and father’s education are high school graduate or below), minority (any student not white/Caucasian or unknown), or Pell-eligible.</a:t>
            </a:r>
          </a:p>
          <a:p>
            <a:endParaRPr lang="en-US" dirty="0"/>
          </a:p>
        </p:txBody>
      </p:sp>
      <p:sp>
        <p:nvSpPr>
          <p:cNvPr id="4" name="Slide Number Placeholder 3"/>
          <p:cNvSpPr>
            <a:spLocks noGrp="1"/>
          </p:cNvSpPr>
          <p:nvPr>
            <p:ph type="sldNum" sz="quarter" idx="5"/>
          </p:nvPr>
        </p:nvSpPr>
        <p:spPr/>
        <p:txBody>
          <a:bodyPr/>
          <a:lstStyle/>
          <a:p>
            <a:fld id="{2F697930-AA8E-462B-8FCB-351B0F66491C}" type="slidenum">
              <a:rPr lang="en-US" smtClean="0"/>
              <a:t>12</a:t>
            </a:fld>
            <a:endParaRPr lang="en-US"/>
          </a:p>
        </p:txBody>
      </p:sp>
    </p:spTree>
    <p:extLst>
      <p:ext uri="{BB962C8B-B14F-4D97-AF65-F5344CB8AC3E}">
        <p14:creationId xmlns:p14="http://schemas.microsoft.com/office/powerpoint/2010/main" val="165532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790104"/>
          </a:xfrm>
          <a:prstGeom prst="rect">
            <a:avLst/>
          </a:prstGeom>
          <a:solidFill>
            <a:srgbClr val="981E32"/>
          </a:solidFill>
        </p:spPr>
        <p:txBody>
          <a:bodyPr vert="horz"/>
          <a:lstStyle>
            <a:lvl1pPr rtl="0" fontAlgn="ctr">
              <a:defRPr lang="en-US" sz="1100">
                <a:effectLst/>
              </a:defRPr>
            </a:lvl1pPr>
          </a:lstStyle>
          <a:p>
            <a:pPr rtl="0" fontAlgn="ctr"/>
            <a:endParaRPr lang="en-US" sz="1100" dirty="0">
              <a:effectLst/>
              <a:latin typeface="Calibri" panose="020F0502020204030204" pitchFamily="34" charset="0"/>
            </a:endParaRPr>
          </a:p>
        </p:txBody>
      </p:sp>
    </p:spTree>
    <p:extLst>
      <p:ext uri="{BB962C8B-B14F-4D97-AF65-F5344CB8AC3E}">
        <p14:creationId xmlns:p14="http://schemas.microsoft.com/office/powerpoint/2010/main" val="189265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E85498-B794-47BE-8114-74F7E0FD517C}"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0BF67-9D01-472F-A559-1C774ABCED77}" type="slidenum">
              <a:rPr lang="en-US" smtClean="0"/>
              <a:t>‹#›</a:t>
            </a:fld>
            <a:endParaRPr lang="en-US"/>
          </a:p>
        </p:txBody>
      </p:sp>
    </p:spTree>
    <p:extLst>
      <p:ext uri="{BB962C8B-B14F-4D97-AF65-F5344CB8AC3E}">
        <p14:creationId xmlns:p14="http://schemas.microsoft.com/office/powerpoint/2010/main" val="400004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E85498-B794-47BE-8114-74F7E0FD517C}"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0BF67-9D01-472F-A559-1C774ABCED77}" type="slidenum">
              <a:rPr lang="en-US" smtClean="0"/>
              <a:t>‹#›</a:t>
            </a:fld>
            <a:endParaRPr lang="en-US"/>
          </a:p>
        </p:txBody>
      </p:sp>
    </p:spTree>
    <p:extLst>
      <p:ext uri="{BB962C8B-B14F-4D97-AF65-F5344CB8AC3E}">
        <p14:creationId xmlns:p14="http://schemas.microsoft.com/office/powerpoint/2010/main" val="85257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E85498-B794-47BE-8114-74F7E0FD517C}"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0BF67-9D01-472F-A559-1C774ABCED77}" type="slidenum">
              <a:rPr lang="en-US" smtClean="0"/>
              <a:t>‹#›</a:t>
            </a:fld>
            <a:endParaRPr lang="en-US"/>
          </a:p>
        </p:txBody>
      </p:sp>
    </p:spTree>
    <p:extLst>
      <p:ext uri="{BB962C8B-B14F-4D97-AF65-F5344CB8AC3E}">
        <p14:creationId xmlns:p14="http://schemas.microsoft.com/office/powerpoint/2010/main" val="94924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E85498-B794-47BE-8114-74F7E0FD517C}"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0BF67-9D01-472F-A559-1C774ABCED77}" type="slidenum">
              <a:rPr lang="en-US" smtClean="0"/>
              <a:t>‹#›</a:t>
            </a:fld>
            <a:endParaRPr lang="en-US"/>
          </a:p>
        </p:txBody>
      </p:sp>
    </p:spTree>
    <p:extLst>
      <p:ext uri="{BB962C8B-B14F-4D97-AF65-F5344CB8AC3E}">
        <p14:creationId xmlns:p14="http://schemas.microsoft.com/office/powerpoint/2010/main" val="66258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E85498-B794-47BE-8114-74F7E0FD517C}"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0BF67-9D01-472F-A559-1C774ABCED77}" type="slidenum">
              <a:rPr lang="en-US" smtClean="0"/>
              <a:t>‹#›</a:t>
            </a:fld>
            <a:endParaRPr lang="en-US"/>
          </a:p>
        </p:txBody>
      </p:sp>
    </p:spTree>
    <p:extLst>
      <p:ext uri="{BB962C8B-B14F-4D97-AF65-F5344CB8AC3E}">
        <p14:creationId xmlns:p14="http://schemas.microsoft.com/office/powerpoint/2010/main" val="373993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E85498-B794-47BE-8114-74F7E0FD517C}"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0BF67-9D01-472F-A559-1C774ABCED77}" type="slidenum">
              <a:rPr lang="en-US" smtClean="0"/>
              <a:t>‹#›</a:t>
            </a:fld>
            <a:endParaRPr lang="en-US"/>
          </a:p>
        </p:txBody>
      </p:sp>
    </p:spTree>
    <p:extLst>
      <p:ext uri="{BB962C8B-B14F-4D97-AF65-F5344CB8AC3E}">
        <p14:creationId xmlns:p14="http://schemas.microsoft.com/office/powerpoint/2010/main" val="335731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E85498-B794-47BE-8114-74F7E0FD517C}"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0BF67-9D01-472F-A559-1C774ABCED77}" type="slidenum">
              <a:rPr lang="en-US" smtClean="0"/>
              <a:t>‹#›</a:t>
            </a:fld>
            <a:endParaRPr lang="en-US"/>
          </a:p>
        </p:txBody>
      </p:sp>
    </p:spTree>
    <p:extLst>
      <p:ext uri="{BB962C8B-B14F-4D97-AF65-F5344CB8AC3E}">
        <p14:creationId xmlns:p14="http://schemas.microsoft.com/office/powerpoint/2010/main" val="96301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E85498-B794-47BE-8114-74F7E0FD517C}"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E0BF67-9D01-472F-A559-1C774ABCED77}" type="slidenum">
              <a:rPr lang="en-US" smtClean="0"/>
              <a:t>‹#›</a:t>
            </a:fld>
            <a:endParaRPr lang="en-US"/>
          </a:p>
        </p:txBody>
      </p:sp>
    </p:spTree>
    <p:extLst>
      <p:ext uri="{BB962C8B-B14F-4D97-AF65-F5344CB8AC3E}">
        <p14:creationId xmlns:p14="http://schemas.microsoft.com/office/powerpoint/2010/main" val="30043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E85498-B794-47BE-8114-74F7E0FD517C}"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E0BF67-9D01-472F-A559-1C774ABCED77}" type="slidenum">
              <a:rPr lang="en-US" smtClean="0"/>
              <a:t>‹#›</a:t>
            </a:fld>
            <a:endParaRPr lang="en-US"/>
          </a:p>
        </p:txBody>
      </p:sp>
    </p:spTree>
    <p:extLst>
      <p:ext uri="{BB962C8B-B14F-4D97-AF65-F5344CB8AC3E}">
        <p14:creationId xmlns:p14="http://schemas.microsoft.com/office/powerpoint/2010/main" val="381417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85498-B794-47BE-8114-74F7E0FD517C}"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E0BF67-9D01-472F-A559-1C774ABCED77}" type="slidenum">
              <a:rPr lang="en-US" smtClean="0"/>
              <a:t>‹#›</a:t>
            </a:fld>
            <a:endParaRPr lang="en-US"/>
          </a:p>
        </p:txBody>
      </p:sp>
    </p:spTree>
    <p:extLst>
      <p:ext uri="{BB962C8B-B14F-4D97-AF65-F5344CB8AC3E}">
        <p14:creationId xmlns:p14="http://schemas.microsoft.com/office/powerpoint/2010/main" val="251875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E85498-B794-47BE-8114-74F7E0FD517C}"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0BF67-9D01-472F-A559-1C774ABCED77}" type="slidenum">
              <a:rPr lang="en-US" smtClean="0"/>
              <a:t>‹#›</a:t>
            </a:fld>
            <a:endParaRPr lang="en-US"/>
          </a:p>
        </p:txBody>
      </p:sp>
    </p:spTree>
    <p:extLst>
      <p:ext uri="{BB962C8B-B14F-4D97-AF65-F5344CB8AC3E}">
        <p14:creationId xmlns:p14="http://schemas.microsoft.com/office/powerpoint/2010/main" val="107099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theme" Target="../theme/theme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600201"/>
            <a:ext cx="1097280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7" name="Picture 7" descr="rcc color.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38185" y="6008688"/>
            <a:ext cx="230716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userDrawn="1"/>
        </p:nvSpPr>
        <p:spPr>
          <a:xfrm>
            <a:off x="0" y="1"/>
            <a:ext cx="12192000" cy="5789613"/>
          </a:xfrm>
          <a:prstGeom prst="rect">
            <a:avLst/>
          </a:prstGeom>
          <a:solidFill>
            <a:srgbClr val="981E32"/>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sz="4400" dirty="0"/>
          </a:p>
          <a:p>
            <a:pPr>
              <a:defRPr/>
            </a:pPr>
            <a:endParaRPr lang="en-US" sz="4400" dirty="0"/>
          </a:p>
          <a:p>
            <a:pPr>
              <a:defRPr/>
            </a:pPr>
            <a:r>
              <a:rPr lang="en-US" sz="4400" dirty="0"/>
              <a:t>Click to edit Master title style</a:t>
            </a:r>
          </a:p>
        </p:txBody>
      </p:sp>
      <p:pic>
        <p:nvPicPr>
          <p:cNvPr id="1029"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789613"/>
            <a:ext cx="121920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297774"/>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83C530C-6A23-2143-97CF-E9F3861AF40A}"/>
              </a:ext>
            </a:extLst>
          </p:cNvPr>
          <p:cNvGraphicFramePr>
            <a:graphicFrameLocks noChangeAspect="1"/>
          </p:cNvGraphicFramePr>
          <p:nvPr userDrawn="1">
            <p:custDataLst>
              <p:tags r:id="rId2"/>
            </p:custDataLst>
            <p:extLst>
              <p:ext uri="{D42A27DB-BD31-4B8C-83A1-F6EECF244321}">
                <p14:modId xmlns:p14="http://schemas.microsoft.com/office/powerpoint/2010/main" val="77572000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E83C530C-6A23-2143-97CF-E9F3861AF40A}"/>
                          </a:ext>
                        </a:extLst>
                      </p:cNvPr>
                      <p:cNvPicPr/>
                      <p:nvPr/>
                    </p:nvPicPr>
                    <p:blipFill>
                      <a:blip r:embed="rId4"/>
                      <a:stretch>
                        <a:fillRect/>
                      </a:stretch>
                    </p:blipFill>
                    <p:spPr>
                      <a:xfrm>
                        <a:off x="2118" y="1589"/>
                        <a:ext cx="2116" cy="1587"/>
                      </a:xfrm>
                      <a:prstGeom prst="rect">
                        <a:avLst/>
                      </a:prstGeom>
                    </p:spPr>
                  </p:pic>
                </p:oleObj>
              </mc:Fallback>
            </mc:AlternateContent>
          </a:graphicData>
        </a:graphic>
      </p:graphicFrame>
      <p:grpSp>
        <p:nvGrpSpPr>
          <p:cNvPr id="75" name="Group 74">
            <a:extLst>
              <a:ext uri="{FF2B5EF4-FFF2-40B4-BE49-F238E27FC236}">
                <a16:creationId xmlns:a16="http://schemas.microsoft.com/office/drawing/2014/main" id="{F05862E6-455B-6140-A9AC-73148CF6D950}"/>
              </a:ext>
            </a:extLst>
          </p:cNvPr>
          <p:cNvGrpSpPr/>
          <p:nvPr userDrawn="1"/>
        </p:nvGrpSpPr>
        <p:grpSpPr>
          <a:xfrm>
            <a:off x="10994102" y="6516149"/>
            <a:ext cx="637461" cy="174625"/>
            <a:chOff x="8245576" y="6516148"/>
            <a:chExt cx="478096" cy="174625"/>
          </a:xfrm>
        </p:grpSpPr>
        <p:sp>
          <p:nvSpPr>
            <p:cNvPr id="76" name="Rectangle 75">
              <a:extLst>
                <a:ext uri="{FF2B5EF4-FFF2-40B4-BE49-F238E27FC236}">
                  <a16:creationId xmlns:a16="http://schemas.microsoft.com/office/drawing/2014/main" id="{4CC56695-9DA3-7146-904C-5DC3E38A8D88}"/>
                </a:ext>
              </a:extLst>
            </p:cNvPr>
            <p:cNvSpPr/>
            <p:nvPr userDrawn="1"/>
          </p:nvSpPr>
          <p:spPr>
            <a:xfrm>
              <a:off x="8704283" y="6516148"/>
              <a:ext cx="19389" cy="1746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7" name="Freeform 76">
              <a:extLst>
                <a:ext uri="{FF2B5EF4-FFF2-40B4-BE49-F238E27FC236}">
                  <a16:creationId xmlns:a16="http://schemas.microsoft.com/office/drawing/2014/main" id="{781D8328-E7FA-DD47-84FA-A583085A4EB6}"/>
                </a:ext>
              </a:extLst>
            </p:cNvPr>
            <p:cNvSpPr/>
            <p:nvPr userDrawn="1"/>
          </p:nvSpPr>
          <p:spPr>
            <a:xfrm>
              <a:off x="8338066" y="6554745"/>
              <a:ext cx="66635" cy="105315"/>
            </a:xfrm>
            <a:custGeom>
              <a:avLst/>
              <a:gdLst>
                <a:gd name="connsiteX0" fmla="*/ 19781 w 66635"/>
                <a:gd name="connsiteY0" fmla="*/ 3103 h 105315"/>
                <a:gd name="connsiteX1" fmla="*/ 0 w 66635"/>
                <a:gd name="connsiteY1" fmla="*/ 44909 h 105315"/>
                <a:gd name="connsiteX2" fmla="*/ 0 w 66635"/>
                <a:gd name="connsiteY2" fmla="*/ 106820 h 105315"/>
                <a:gd name="connsiteX3" fmla="*/ 68463 w 66635"/>
                <a:gd name="connsiteY3" fmla="*/ 106820 h 105315"/>
                <a:gd name="connsiteX4" fmla="*/ 68463 w 66635"/>
                <a:gd name="connsiteY4" fmla="*/ 84233 h 105315"/>
                <a:gd name="connsiteX5" fmla="*/ 25093 w 66635"/>
                <a:gd name="connsiteY5" fmla="*/ 84233 h 105315"/>
                <a:gd name="connsiteX6" fmla="*/ 25093 w 66635"/>
                <a:gd name="connsiteY6" fmla="*/ 63396 h 105315"/>
                <a:gd name="connsiteX7" fmla="*/ 64617 w 66635"/>
                <a:gd name="connsiteY7" fmla="*/ 63396 h 105315"/>
                <a:gd name="connsiteX8" fmla="*/ 64617 w 66635"/>
                <a:gd name="connsiteY8" fmla="*/ 41825 h 105315"/>
                <a:gd name="connsiteX9" fmla="*/ 25093 w 66635"/>
                <a:gd name="connsiteY9" fmla="*/ 41825 h 105315"/>
                <a:gd name="connsiteX10" fmla="*/ 25093 w 66635"/>
                <a:gd name="connsiteY10" fmla="*/ 22737 h 105315"/>
                <a:gd name="connsiteX11" fmla="*/ 68463 w 66635"/>
                <a:gd name="connsiteY11" fmla="*/ 22737 h 105315"/>
                <a:gd name="connsiteX12" fmla="*/ 68463 w 66635"/>
                <a:gd name="connsiteY12" fmla="*/ 0 h 105315"/>
                <a:gd name="connsiteX13" fmla="*/ 21247 w 66635"/>
                <a:gd name="connsiteY13" fmla="*/ 0 h 105315"/>
                <a:gd name="connsiteX14" fmla="*/ 19781 w 66635"/>
                <a:gd name="connsiteY14" fmla="*/ 3103 h 10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35" h="105315">
                  <a:moveTo>
                    <a:pt x="19781" y="3103"/>
                  </a:moveTo>
                  <a:lnTo>
                    <a:pt x="0" y="44909"/>
                  </a:lnTo>
                  <a:lnTo>
                    <a:pt x="0" y="106820"/>
                  </a:lnTo>
                  <a:lnTo>
                    <a:pt x="68463" y="106820"/>
                  </a:lnTo>
                  <a:lnTo>
                    <a:pt x="68463" y="84233"/>
                  </a:lnTo>
                  <a:lnTo>
                    <a:pt x="25093" y="84233"/>
                  </a:lnTo>
                  <a:lnTo>
                    <a:pt x="25093" y="63396"/>
                  </a:lnTo>
                  <a:lnTo>
                    <a:pt x="64617" y="63396"/>
                  </a:lnTo>
                  <a:lnTo>
                    <a:pt x="64617" y="41825"/>
                  </a:lnTo>
                  <a:lnTo>
                    <a:pt x="25093" y="41825"/>
                  </a:lnTo>
                  <a:lnTo>
                    <a:pt x="25093" y="22737"/>
                  </a:lnTo>
                  <a:lnTo>
                    <a:pt x="68463" y="22737"/>
                  </a:lnTo>
                  <a:lnTo>
                    <a:pt x="68463" y="0"/>
                  </a:lnTo>
                  <a:lnTo>
                    <a:pt x="21247" y="0"/>
                  </a:lnTo>
                  <a:lnTo>
                    <a:pt x="19781" y="3103"/>
                  </a:lnTo>
                  <a:close/>
                </a:path>
              </a:pathLst>
            </a:custGeom>
            <a:solidFill>
              <a:srgbClr val="003764"/>
            </a:solidFill>
            <a:ln w="1854" cap="flat">
              <a:noFill/>
              <a:prstDash val="solid"/>
              <a:miter/>
            </a:ln>
          </p:spPr>
          <p:txBody>
            <a:bodyPr rtlCol="0" anchor="ctr"/>
            <a:lstStyle/>
            <a:p>
              <a:endParaRPr lang="en-US" sz="1800"/>
            </a:p>
          </p:txBody>
        </p:sp>
        <p:sp>
          <p:nvSpPr>
            <p:cNvPr id="78" name="Freeform 77">
              <a:extLst>
                <a:ext uri="{FF2B5EF4-FFF2-40B4-BE49-F238E27FC236}">
                  <a16:creationId xmlns:a16="http://schemas.microsoft.com/office/drawing/2014/main" id="{897D38FF-E576-E34D-ABB2-71F59F969FE4}"/>
                </a:ext>
              </a:extLst>
            </p:cNvPr>
            <p:cNvSpPr/>
            <p:nvPr userDrawn="1"/>
          </p:nvSpPr>
          <p:spPr>
            <a:xfrm>
              <a:off x="8415496" y="6554707"/>
              <a:ext cx="97097" cy="105315"/>
            </a:xfrm>
            <a:custGeom>
              <a:avLst/>
              <a:gdLst>
                <a:gd name="connsiteX0" fmla="*/ 32004 w 97097"/>
                <a:gd name="connsiteY0" fmla="*/ 0 h 105315"/>
                <a:gd name="connsiteX1" fmla="*/ 0 w 97097"/>
                <a:gd name="connsiteY1" fmla="*/ 0 h 105315"/>
                <a:gd name="connsiteX2" fmla="*/ 0 w 97097"/>
                <a:gd name="connsiteY2" fmla="*/ 106763 h 105315"/>
                <a:gd name="connsiteX3" fmla="*/ 33051 w 97097"/>
                <a:gd name="connsiteY3" fmla="*/ 106876 h 105315"/>
                <a:gd name="connsiteX4" fmla="*/ 97783 w 97097"/>
                <a:gd name="connsiteY4" fmla="*/ 52507 h 105315"/>
                <a:gd name="connsiteX5" fmla="*/ 31966 w 97097"/>
                <a:gd name="connsiteY5" fmla="*/ 38 h 105315"/>
                <a:gd name="connsiteX6" fmla="*/ 36992 w 97097"/>
                <a:gd name="connsiteY6" fmla="*/ 85588 h 105315"/>
                <a:gd name="connsiteX7" fmla="*/ 25036 w 97097"/>
                <a:gd name="connsiteY7" fmla="*/ 85588 h 105315"/>
                <a:gd name="connsiteX8" fmla="*/ 25036 w 97097"/>
                <a:gd name="connsiteY8" fmla="*/ 21458 h 105315"/>
                <a:gd name="connsiteX9" fmla="*/ 35374 w 97097"/>
                <a:gd name="connsiteY9" fmla="*/ 21458 h 105315"/>
                <a:gd name="connsiteX10" fmla="*/ 71071 w 97097"/>
                <a:gd name="connsiteY10" fmla="*/ 52507 h 105315"/>
                <a:gd name="connsiteX11" fmla="*/ 36992 w 97097"/>
                <a:gd name="connsiteY11" fmla="*/ 85588 h 10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97" h="105315">
                  <a:moveTo>
                    <a:pt x="32004" y="0"/>
                  </a:moveTo>
                  <a:cubicBezTo>
                    <a:pt x="21247" y="0"/>
                    <a:pt x="0" y="0"/>
                    <a:pt x="0" y="0"/>
                  </a:cubicBezTo>
                  <a:lnTo>
                    <a:pt x="0" y="106763"/>
                  </a:lnTo>
                  <a:cubicBezTo>
                    <a:pt x="0" y="106763"/>
                    <a:pt x="20371" y="106876"/>
                    <a:pt x="33051" y="106876"/>
                  </a:cubicBezTo>
                  <a:cubicBezTo>
                    <a:pt x="77887" y="106876"/>
                    <a:pt x="97783" y="83989"/>
                    <a:pt x="97783" y="52507"/>
                  </a:cubicBezTo>
                  <a:cubicBezTo>
                    <a:pt x="97783" y="22417"/>
                    <a:pt x="76840" y="38"/>
                    <a:pt x="31966" y="38"/>
                  </a:cubicBezTo>
                  <a:moveTo>
                    <a:pt x="36992" y="85588"/>
                  </a:moveTo>
                  <a:lnTo>
                    <a:pt x="25036" y="85588"/>
                  </a:lnTo>
                  <a:lnTo>
                    <a:pt x="25036" y="21458"/>
                  </a:lnTo>
                  <a:lnTo>
                    <a:pt x="35374" y="21458"/>
                  </a:lnTo>
                  <a:cubicBezTo>
                    <a:pt x="58677" y="21458"/>
                    <a:pt x="71071" y="33118"/>
                    <a:pt x="71071" y="52507"/>
                  </a:cubicBezTo>
                  <a:cubicBezTo>
                    <a:pt x="71071" y="72480"/>
                    <a:pt x="60600" y="85588"/>
                    <a:pt x="36992" y="85588"/>
                  </a:cubicBezTo>
                </a:path>
              </a:pathLst>
            </a:custGeom>
            <a:solidFill>
              <a:srgbClr val="003764"/>
            </a:solidFill>
            <a:ln w="1854" cap="flat">
              <a:noFill/>
              <a:prstDash val="solid"/>
              <a:miter/>
            </a:ln>
          </p:spPr>
          <p:txBody>
            <a:bodyPr rtlCol="0" anchor="ctr"/>
            <a:lstStyle/>
            <a:p>
              <a:endParaRPr lang="en-US" sz="1800"/>
            </a:p>
          </p:txBody>
        </p:sp>
        <p:sp>
          <p:nvSpPr>
            <p:cNvPr id="79" name="Freeform 78">
              <a:extLst>
                <a:ext uri="{FF2B5EF4-FFF2-40B4-BE49-F238E27FC236}">
                  <a16:creationId xmlns:a16="http://schemas.microsoft.com/office/drawing/2014/main" id="{09D97D9D-9632-0646-B99C-3088ED5BA8CB}"/>
                </a:ext>
              </a:extLst>
            </p:cNvPr>
            <p:cNvSpPr/>
            <p:nvPr userDrawn="1"/>
          </p:nvSpPr>
          <p:spPr>
            <a:xfrm>
              <a:off x="8520247" y="6554707"/>
              <a:ext cx="78059" cy="105315"/>
            </a:xfrm>
            <a:custGeom>
              <a:avLst/>
              <a:gdLst>
                <a:gd name="connsiteX0" fmla="*/ 30100 w 78058"/>
                <a:gd name="connsiteY0" fmla="*/ 0 h 105315"/>
                <a:gd name="connsiteX1" fmla="*/ 0 w 78058"/>
                <a:gd name="connsiteY1" fmla="*/ 0 h 105315"/>
                <a:gd name="connsiteX2" fmla="*/ 0 w 78058"/>
                <a:gd name="connsiteY2" fmla="*/ 106857 h 105315"/>
                <a:gd name="connsiteX3" fmla="*/ 25074 w 78058"/>
                <a:gd name="connsiteY3" fmla="*/ 106857 h 105315"/>
                <a:gd name="connsiteX4" fmla="*/ 25074 w 78058"/>
                <a:gd name="connsiteY4" fmla="*/ 75225 h 105315"/>
                <a:gd name="connsiteX5" fmla="*/ 34384 w 78058"/>
                <a:gd name="connsiteY5" fmla="*/ 75225 h 105315"/>
                <a:gd name="connsiteX6" fmla="*/ 78173 w 78058"/>
                <a:gd name="connsiteY6" fmla="*/ 37312 h 105315"/>
                <a:gd name="connsiteX7" fmla="*/ 30100 w 78058"/>
                <a:gd name="connsiteY7" fmla="*/ 0 h 105315"/>
                <a:gd name="connsiteX8" fmla="*/ 32594 w 78058"/>
                <a:gd name="connsiteY8" fmla="*/ 53767 h 105315"/>
                <a:gd name="connsiteX9" fmla="*/ 25074 w 78058"/>
                <a:gd name="connsiteY9" fmla="*/ 53767 h 105315"/>
                <a:gd name="connsiteX10" fmla="*/ 25074 w 78058"/>
                <a:gd name="connsiteY10" fmla="*/ 22568 h 105315"/>
                <a:gd name="connsiteX11" fmla="*/ 34384 w 78058"/>
                <a:gd name="connsiteY11" fmla="*/ 22568 h 105315"/>
                <a:gd name="connsiteX12" fmla="*/ 52509 w 78058"/>
                <a:gd name="connsiteY12" fmla="*/ 37857 h 105315"/>
                <a:gd name="connsiteX13" fmla="*/ 32594 w 78058"/>
                <a:gd name="connsiteY13" fmla="*/ 53880 h 10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58" h="105315">
                  <a:moveTo>
                    <a:pt x="30100" y="0"/>
                  </a:moveTo>
                  <a:lnTo>
                    <a:pt x="0" y="0"/>
                  </a:lnTo>
                  <a:lnTo>
                    <a:pt x="0" y="106857"/>
                  </a:lnTo>
                  <a:lnTo>
                    <a:pt x="25074" y="106857"/>
                  </a:lnTo>
                  <a:lnTo>
                    <a:pt x="25074" y="75225"/>
                  </a:lnTo>
                  <a:lnTo>
                    <a:pt x="34384" y="75225"/>
                  </a:lnTo>
                  <a:cubicBezTo>
                    <a:pt x="62942" y="75225"/>
                    <a:pt x="78173" y="59334"/>
                    <a:pt x="78173" y="37312"/>
                  </a:cubicBezTo>
                  <a:cubicBezTo>
                    <a:pt x="78192" y="15779"/>
                    <a:pt x="61381" y="0"/>
                    <a:pt x="30100" y="0"/>
                  </a:cubicBezTo>
                  <a:moveTo>
                    <a:pt x="32594" y="53767"/>
                  </a:moveTo>
                  <a:lnTo>
                    <a:pt x="25074" y="53767"/>
                  </a:lnTo>
                  <a:lnTo>
                    <a:pt x="25074" y="22568"/>
                  </a:lnTo>
                  <a:lnTo>
                    <a:pt x="34384" y="22568"/>
                  </a:lnTo>
                  <a:cubicBezTo>
                    <a:pt x="46759" y="22568"/>
                    <a:pt x="52509" y="29263"/>
                    <a:pt x="52509" y="37857"/>
                  </a:cubicBezTo>
                  <a:cubicBezTo>
                    <a:pt x="52509" y="48201"/>
                    <a:pt x="45883" y="53880"/>
                    <a:pt x="32594" y="53880"/>
                  </a:cubicBezTo>
                </a:path>
              </a:pathLst>
            </a:custGeom>
            <a:solidFill>
              <a:srgbClr val="003764"/>
            </a:solidFill>
            <a:ln w="1854" cap="flat">
              <a:noFill/>
              <a:prstDash val="solid"/>
              <a:miter/>
            </a:ln>
          </p:spPr>
          <p:txBody>
            <a:bodyPr rtlCol="0" anchor="ctr"/>
            <a:lstStyle/>
            <a:p>
              <a:endParaRPr lang="en-US" sz="1800"/>
            </a:p>
          </p:txBody>
        </p:sp>
        <p:sp>
          <p:nvSpPr>
            <p:cNvPr id="80" name="Freeform 79">
              <a:extLst>
                <a:ext uri="{FF2B5EF4-FFF2-40B4-BE49-F238E27FC236}">
                  <a16:creationId xmlns:a16="http://schemas.microsoft.com/office/drawing/2014/main" id="{7534DF03-E2F8-0B49-9F74-012FA452EA67}"/>
                </a:ext>
              </a:extLst>
            </p:cNvPr>
            <p:cNvSpPr/>
            <p:nvPr userDrawn="1"/>
          </p:nvSpPr>
          <p:spPr>
            <a:xfrm>
              <a:off x="8245576" y="6554726"/>
              <a:ext cx="41885" cy="33851"/>
            </a:xfrm>
            <a:custGeom>
              <a:avLst/>
              <a:gdLst>
                <a:gd name="connsiteX0" fmla="*/ 42951 w 41885"/>
                <a:gd name="connsiteY0" fmla="*/ 34397 h 33851"/>
                <a:gd name="connsiteX1" fmla="*/ 28387 w 41885"/>
                <a:gd name="connsiteY1" fmla="*/ 0 h 33851"/>
                <a:gd name="connsiteX2" fmla="*/ 0 w 41885"/>
                <a:gd name="connsiteY2" fmla="*/ 0 h 33851"/>
                <a:gd name="connsiteX3" fmla="*/ 16507 w 41885"/>
                <a:gd name="connsiteY3" fmla="*/ 34397 h 33851"/>
                <a:gd name="connsiteX4" fmla="*/ 42951 w 41885"/>
                <a:gd name="connsiteY4" fmla="*/ 34397 h 3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85" h="33851">
                  <a:moveTo>
                    <a:pt x="42951" y="34397"/>
                  </a:moveTo>
                  <a:lnTo>
                    <a:pt x="28387" y="0"/>
                  </a:lnTo>
                  <a:lnTo>
                    <a:pt x="0" y="0"/>
                  </a:lnTo>
                  <a:lnTo>
                    <a:pt x="16507" y="34397"/>
                  </a:lnTo>
                  <a:lnTo>
                    <a:pt x="42951" y="34397"/>
                  </a:lnTo>
                  <a:close/>
                </a:path>
              </a:pathLst>
            </a:custGeom>
            <a:solidFill>
              <a:srgbClr val="007CBA"/>
            </a:solidFill>
            <a:ln w="1854" cap="flat">
              <a:noFill/>
              <a:prstDash val="solid"/>
              <a:miter/>
            </a:ln>
          </p:spPr>
          <p:txBody>
            <a:bodyPr rtlCol="0" anchor="ctr"/>
            <a:lstStyle/>
            <a:p>
              <a:endParaRPr lang="en-US" sz="1800"/>
            </a:p>
          </p:txBody>
        </p:sp>
        <p:sp>
          <p:nvSpPr>
            <p:cNvPr id="81" name="Freeform 80">
              <a:extLst>
                <a:ext uri="{FF2B5EF4-FFF2-40B4-BE49-F238E27FC236}">
                  <a16:creationId xmlns:a16="http://schemas.microsoft.com/office/drawing/2014/main" id="{3D1DA9BC-874D-FF49-879A-FDB7C9E1A34A}"/>
                </a:ext>
              </a:extLst>
            </p:cNvPr>
            <p:cNvSpPr/>
            <p:nvPr userDrawn="1"/>
          </p:nvSpPr>
          <p:spPr>
            <a:xfrm>
              <a:off x="8265624" y="6554707"/>
              <a:ext cx="83770" cy="107196"/>
            </a:xfrm>
            <a:custGeom>
              <a:avLst/>
              <a:gdLst>
                <a:gd name="connsiteX0" fmla="*/ 33070 w 83770"/>
                <a:gd name="connsiteY0" fmla="*/ 57942 h 107196"/>
                <a:gd name="connsiteX1" fmla="*/ 26235 w 83770"/>
                <a:gd name="connsiteY1" fmla="*/ 41938 h 107196"/>
                <a:gd name="connsiteX2" fmla="*/ 0 w 83770"/>
                <a:gd name="connsiteY2" fmla="*/ 41938 h 107196"/>
                <a:gd name="connsiteX3" fmla="*/ 31319 w 83770"/>
                <a:gd name="connsiteY3" fmla="*/ 107271 h 107196"/>
                <a:gd name="connsiteX4" fmla="*/ 34232 w 83770"/>
                <a:gd name="connsiteY4" fmla="*/ 107271 h 107196"/>
                <a:gd name="connsiteX5" fmla="*/ 84970 w 83770"/>
                <a:gd name="connsiteY5" fmla="*/ 0 h 107196"/>
                <a:gd name="connsiteX6" fmla="*/ 58277 w 83770"/>
                <a:gd name="connsiteY6" fmla="*/ 0 h 107196"/>
                <a:gd name="connsiteX7" fmla="*/ 33070 w 83770"/>
                <a:gd name="connsiteY7" fmla="*/ 57942 h 10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70" h="107196">
                  <a:moveTo>
                    <a:pt x="33070" y="57942"/>
                  </a:moveTo>
                  <a:lnTo>
                    <a:pt x="26235" y="41938"/>
                  </a:lnTo>
                  <a:lnTo>
                    <a:pt x="0" y="41938"/>
                  </a:lnTo>
                  <a:lnTo>
                    <a:pt x="31319" y="107271"/>
                  </a:lnTo>
                  <a:lnTo>
                    <a:pt x="34232" y="107271"/>
                  </a:lnTo>
                  <a:lnTo>
                    <a:pt x="84970" y="0"/>
                  </a:lnTo>
                  <a:lnTo>
                    <a:pt x="58277" y="0"/>
                  </a:lnTo>
                  <a:lnTo>
                    <a:pt x="33070" y="57942"/>
                  </a:lnTo>
                  <a:close/>
                </a:path>
              </a:pathLst>
            </a:custGeom>
            <a:solidFill>
              <a:srgbClr val="003764"/>
            </a:solidFill>
            <a:ln w="1854" cap="flat">
              <a:noFill/>
              <a:prstDash val="solid"/>
              <a:miter/>
            </a:ln>
          </p:spPr>
          <p:txBody>
            <a:bodyPr rtlCol="0" anchor="ctr"/>
            <a:lstStyle/>
            <a:p>
              <a:endParaRPr lang="en-US" sz="1800"/>
            </a:p>
          </p:txBody>
        </p:sp>
      </p:grpSp>
      <p:grpSp>
        <p:nvGrpSpPr>
          <p:cNvPr id="3" name="Group 2">
            <a:extLst>
              <a:ext uri="{FF2B5EF4-FFF2-40B4-BE49-F238E27FC236}">
                <a16:creationId xmlns:a16="http://schemas.microsoft.com/office/drawing/2014/main" id="{4473538E-2447-9141-81F6-A8AD2865260F}"/>
              </a:ext>
            </a:extLst>
          </p:cNvPr>
          <p:cNvGrpSpPr/>
          <p:nvPr userDrawn="1"/>
        </p:nvGrpSpPr>
        <p:grpSpPr>
          <a:xfrm>
            <a:off x="10976593" y="6506989"/>
            <a:ext cx="712953" cy="223582"/>
            <a:chOff x="8232444" y="6506989"/>
            <a:chExt cx="534715" cy="223582"/>
          </a:xfrm>
        </p:grpSpPr>
        <p:sp>
          <p:nvSpPr>
            <p:cNvPr id="105" name="Rectangle 104">
              <a:extLst>
                <a:ext uri="{FF2B5EF4-FFF2-40B4-BE49-F238E27FC236}">
                  <a16:creationId xmlns:a16="http://schemas.microsoft.com/office/drawing/2014/main" id="{834C9D3A-F618-D54A-8D67-20CF9E4C23DF}"/>
                </a:ext>
              </a:extLst>
            </p:cNvPr>
            <p:cNvSpPr/>
            <p:nvPr userDrawn="1"/>
          </p:nvSpPr>
          <p:spPr>
            <a:xfrm>
              <a:off x="8677951" y="6506989"/>
              <a:ext cx="89208" cy="223582"/>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p>
          </p:txBody>
        </p:sp>
        <p:sp>
          <p:nvSpPr>
            <p:cNvPr id="106" name="Rectangle 105">
              <a:extLst>
                <a:ext uri="{FF2B5EF4-FFF2-40B4-BE49-F238E27FC236}">
                  <a16:creationId xmlns:a16="http://schemas.microsoft.com/office/drawing/2014/main" id="{11E885BE-BA22-9B4F-821D-23BB3D0EC990}"/>
                </a:ext>
              </a:extLst>
            </p:cNvPr>
            <p:cNvSpPr/>
            <p:nvPr userDrawn="1"/>
          </p:nvSpPr>
          <p:spPr>
            <a:xfrm>
              <a:off x="8232444" y="6540500"/>
              <a:ext cx="381331" cy="142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Rectangle 106">
              <a:extLst>
                <a:ext uri="{FF2B5EF4-FFF2-40B4-BE49-F238E27FC236}">
                  <a16:creationId xmlns:a16="http://schemas.microsoft.com/office/drawing/2014/main" id="{F4073E91-1E40-124F-918D-762DA028C622}"/>
                </a:ext>
              </a:extLst>
            </p:cNvPr>
            <p:cNvSpPr/>
            <p:nvPr userDrawn="1"/>
          </p:nvSpPr>
          <p:spPr>
            <a:xfrm>
              <a:off x="8235950" y="6540500"/>
              <a:ext cx="63499" cy="53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9" name="TextBox 98">
            <a:extLst>
              <a:ext uri="{FF2B5EF4-FFF2-40B4-BE49-F238E27FC236}">
                <a16:creationId xmlns:a16="http://schemas.microsoft.com/office/drawing/2014/main" id="{F979FF17-4902-0E4D-BB4E-5DD367A3D3B2}"/>
              </a:ext>
            </a:extLst>
          </p:cNvPr>
          <p:cNvSpPr txBox="1">
            <a:spLocks/>
          </p:cNvSpPr>
          <p:nvPr userDrawn="1"/>
        </p:nvSpPr>
        <p:spPr>
          <a:xfrm>
            <a:off x="0" y="6200777"/>
            <a:ext cx="12192000" cy="657225"/>
          </a:xfrm>
          <a:custGeom>
            <a:avLst/>
            <a:gdLst>
              <a:gd name="connsiteX0" fmla="*/ 8545321 w 9144000"/>
              <a:gd name="connsiteY0" fmla="*/ 376500 h 657225"/>
              <a:gd name="connsiteX1" fmla="*/ 8554631 w 9144000"/>
              <a:gd name="connsiteY1" fmla="*/ 376500 h 657225"/>
              <a:gd name="connsiteX2" fmla="*/ 8572756 w 9144000"/>
              <a:gd name="connsiteY2" fmla="*/ 391789 h 657225"/>
              <a:gd name="connsiteX3" fmla="*/ 8552841 w 9144000"/>
              <a:gd name="connsiteY3" fmla="*/ 407812 h 657225"/>
              <a:gd name="connsiteX4" fmla="*/ 8552841 w 9144000"/>
              <a:gd name="connsiteY4" fmla="*/ 407699 h 657225"/>
              <a:gd name="connsiteX5" fmla="*/ 8545321 w 9144000"/>
              <a:gd name="connsiteY5" fmla="*/ 407699 h 657225"/>
              <a:gd name="connsiteX6" fmla="*/ 8440532 w 9144000"/>
              <a:gd name="connsiteY6" fmla="*/ 375390 h 657225"/>
              <a:gd name="connsiteX7" fmla="*/ 8450870 w 9144000"/>
              <a:gd name="connsiteY7" fmla="*/ 375390 h 657225"/>
              <a:gd name="connsiteX8" fmla="*/ 8486566 w 9144000"/>
              <a:gd name="connsiteY8" fmla="*/ 406439 h 657225"/>
              <a:gd name="connsiteX9" fmla="*/ 8452487 w 9144000"/>
              <a:gd name="connsiteY9" fmla="*/ 439520 h 657225"/>
              <a:gd name="connsiteX10" fmla="*/ 8440532 w 9144000"/>
              <a:gd name="connsiteY10" fmla="*/ 439520 h 657225"/>
              <a:gd name="connsiteX11" fmla="*/ 8359313 w 9144000"/>
              <a:gd name="connsiteY11" fmla="*/ 353970 h 657225"/>
              <a:gd name="connsiteX12" fmla="*/ 8357847 w 9144000"/>
              <a:gd name="connsiteY12" fmla="*/ 357073 h 657225"/>
              <a:gd name="connsiteX13" fmla="*/ 8338066 w 9144000"/>
              <a:gd name="connsiteY13" fmla="*/ 398879 h 657225"/>
              <a:gd name="connsiteX14" fmla="*/ 8338066 w 9144000"/>
              <a:gd name="connsiteY14" fmla="*/ 460790 h 657225"/>
              <a:gd name="connsiteX15" fmla="*/ 8406529 w 9144000"/>
              <a:gd name="connsiteY15" fmla="*/ 460790 h 657225"/>
              <a:gd name="connsiteX16" fmla="*/ 8406529 w 9144000"/>
              <a:gd name="connsiteY16" fmla="*/ 438203 h 657225"/>
              <a:gd name="connsiteX17" fmla="*/ 8363159 w 9144000"/>
              <a:gd name="connsiteY17" fmla="*/ 438203 h 657225"/>
              <a:gd name="connsiteX18" fmla="*/ 8363159 w 9144000"/>
              <a:gd name="connsiteY18" fmla="*/ 417366 h 657225"/>
              <a:gd name="connsiteX19" fmla="*/ 8402683 w 9144000"/>
              <a:gd name="connsiteY19" fmla="*/ 417366 h 657225"/>
              <a:gd name="connsiteX20" fmla="*/ 8402683 w 9144000"/>
              <a:gd name="connsiteY20" fmla="*/ 395795 h 657225"/>
              <a:gd name="connsiteX21" fmla="*/ 8363159 w 9144000"/>
              <a:gd name="connsiteY21" fmla="*/ 395795 h 657225"/>
              <a:gd name="connsiteX22" fmla="*/ 8363159 w 9144000"/>
              <a:gd name="connsiteY22" fmla="*/ 376707 h 657225"/>
              <a:gd name="connsiteX23" fmla="*/ 8406529 w 9144000"/>
              <a:gd name="connsiteY23" fmla="*/ 376707 h 657225"/>
              <a:gd name="connsiteX24" fmla="*/ 8406529 w 9144000"/>
              <a:gd name="connsiteY24" fmla="*/ 353970 h 657225"/>
              <a:gd name="connsiteX25" fmla="*/ 8245576 w 9144000"/>
              <a:gd name="connsiteY25" fmla="*/ 353951 h 657225"/>
              <a:gd name="connsiteX26" fmla="*/ 8262083 w 9144000"/>
              <a:gd name="connsiteY26" fmla="*/ 388348 h 657225"/>
              <a:gd name="connsiteX27" fmla="*/ 8288527 w 9144000"/>
              <a:gd name="connsiteY27" fmla="*/ 388348 h 657225"/>
              <a:gd name="connsiteX28" fmla="*/ 8273963 w 9144000"/>
              <a:gd name="connsiteY28" fmla="*/ 353951 h 657225"/>
              <a:gd name="connsiteX29" fmla="*/ 8520246 w 9144000"/>
              <a:gd name="connsiteY29" fmla="*/ 353932 h 657225"/>
              <a:gd name="connsiteX30" fmla="*/ 8520246 w 9144000"/>
              <a:gd name="connsiteY30" fmla="*/ 460789 h 657225"/>
              <a:gd name="connsiteX31" fmla="*/ 8545321 w 9144000"/>
              <a:gd name="connsiteY31" fmla="*/ 460789 h 657225"/>
              <a:gd name="connsiteX32" fmla="*/ 8545321 w 9144000"/>
              <a:gd name="connsiteY32" fmla="*/ 429157 h 657225"/>
              <a:gd name="connsiteX33" fmla="*/ 8554631 w 9144000"/>
              <a:gd name="connsiteY33" fmla="*/ 429157 h 657225"/>
              <a:gd name="connsiteX34" fmla="*/ 8598420 w 9144000"/>
              <a:gd name="connsiteY34" fmla="*/ 391244 h 657225"/>
              <a:gd name="connsiteX35" fmla="*/ 8550347 w 9144000"/>
              <a:gd name="connsiteY35" fmla="*/ 353932 h 657225"/>
              <a:gd name="connsiteX36" fmla="*/ 8415496 w 9144000"/>
              <a:gd name="connsiteY36" fmla="*/ 353932 h 657225"/>
              <a:gd name="connsiteX37" fmla="*/ 8415496 w 9144000"/>
              <a:gd name="connsiteY37" fmla="*/ 460695 h 657225"/>
              <a:gd name="connsiteX38" fmla="*/ 8448547 w 9144000"/>
              <a:gd name="connsiteY38" fmla="*/ 460808 h 657225"/>
              <a:gd name="connsiteX39" fmla="*/ 8513278 w 9144000"/>
              <a:gd name="connsiteY39" fmla="*/ 406439 h 657225"/>
              <a:gd name="connsiteX40" fmla="*/ 8447462 w 9144000"/>
              <a:gd name="connsiteY40" fmla="*/ 353970 h 657225"/>
              <a:gd name="connsiteX41" fmla="*/ 8447500 w 9144000"/>
              <a:gd name="connsiteY41" fmla="*/ 353932 h 657225"/>
              <a:gd name="connsiteX42" fmla="*/ 8415496 w 9144000"/>
              <a:gd name="connsiteY42" fmla="*/ 353932 h 657225"/>
              <a:gd name="connsiteX43" fmla="*/ 8323901 w 9144000"/>
              <a:gd name="connsiteY43" fmla="*/ 353932 h 657225"/>
              <a:gd name="connsiteX44" fmla="*/ 8298694 w 9144000"/>
              <a:gd name="connsiteY44" fmla="*/ 411874 h 657225"/>
              <a:gd name="connsiteX45" fmla="*/ 8291859 w 9144000"/>
              <a:gd name="connsiteY45" fmla="*/ 395870 h 657225"/>
              <a:gd name="connsiteX46" fmla="*/ 8265624 w 9144000"/>
              <a:gd name="connsiteY46" fmla="*/ 395870 h 657225"/>
              <a:gd name="connsiteX47" fmla="*/ 8296943 w 9144000"/>
              <a:gd name="connsiteY47" fmla="*/ 461203 h 657225"/>
              <a:gd name="connsiteX48" fmla="*/ 8299856 w 9144000"/>
              <a:gd name="connsiteY48" fmla="*/ 461203 h 657225"/>
              <a:gd name="connsiteX49" fmla="*/ 8350594 w 9144000"/>
              <a:gd name="connsiteY49" fmla="*/ 353932 h 657225"/>
              <a:gd name="connsiteX50" fmla="*/ 8704282 w 9144000"/>
              <a:gd name="connsiteY50" fmla="*/ 315373 h 657225"/>
              <a:gd name="connsiteX51" fmla="*/ 8704282 w 9144000"/>
              <a:gd name="connsiteY51" fmla="*/ 489998 h 657225"/>
              <a:gd name="connsiteX52" fmla="*/ 8723671 w 9144000"/>
              <a:gd name="connsiteY52" fmla="*/ 489998 h 657225"/>
              <a:gd name="connsiteX53" fmla="*/ 8723671 w 9144000"/>
              <a:gd name="connsiteY53" fmla="*/ 315373 h 657225"/>
              <a:gd name="connsiteX54" fmla="*/ 0 w 9144000"/>
              <a:gd name="connsiteY54" fmla="*/ 0 h 657225"/>
              <a:gd name="connsiteX55" fmla="*/ 9144000 w 9144000"/>
              <a:gd name="connsiteY55" fmla="*/ 0 h 657225"/>
              <a:gd name="connsiteX56" fmla="*/ 9144000 w 9144000"/>
              <a:gd name="connsiteY56" fmla="*/ 657225 h 657225"/>
              <a:gd name="connsiteX57" fmla="*/ 0 w 9144000"/>
              <a:gd name="connsiteY57" fmla="*/ 65722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144000" h="657225">
                <a:moveTo>
                  <a:pt x="8545321" y="376500"/>
                </a:moveTo>
                <a:lnTo>
                  <a:pt x="8554631" y="376500"/>
                </a:lnTo>
                <a:cubicBezTo>
                  <a:pt x="8567006" y="376500"/>
                  <a:pt x="8572756" y="383195"/>
                  <a:pt x="8572756" y="391789"/>
                </a:cubicBezTo>
                <a:cubicBezTo>
                  <a:pt x="8572756" y="402133"/>
                  <a:pt x="8566130" y="407812"/>
                  <a:pt x="8552841" y="407812"/>
                </a:cubicBezTo>
                <a:lnTo>
                  <a:pt x="8552841" y="407699"/>
                </a:lnTo>
                <a:lnTo>
                  <a:pt x="8545321" y="407699"/>
                </a:lnTo>
                <a:close/>
                <a:moveTo>
                  <a:pt x="8440532" y="375390"/>
                </a:moveTo>
                <a:lnTo>
                  <a:pt x="8450870" y="375390"/>
                </a:lnTo>
                <a:cubicBezTo>
                  <a:pt x="8474172" y="375390"/>
                  <a:pt x="8486566" y="387050"/>
                  <a:pt x="8486566" y="406439"/>
                </a:cubicBezTo>
                <a:cubicBezTo>
                  <a:pt x="8486566" y="426412"/>
                  <a:pt x="8476095" y="439520"/>
                  <a:pt x="8452487" y="439520"/>
                </a:cubicBezTo>
                <a:lnTo>
                  <a:pt x="8440532" y="439520"/>
                </a:lnTo>
                <a:close/>
                <a:moveTo>
                  <a:pt x="8359313" y="353970"/>
                </a:moveTo>
                <a:lnTo>
                  <a:pt x="8357847" y="357073"/>
                </a:lnTo>
                <a:lnTo>
                  <a:pt x="8338066" y="398879"/>
                </a:lnTo>
                <a:lnTo>
                  <a:pt x="8338066" y="460790"/>
                </a:lnTo>
                <a:lnTo>
                  <a:pt x="8406529" y="460790"/>
                </a:lnTo>
                <a:lnTo>
                  <a:pt x="8406529" y="438203"/>
                </a:lnTo>
                <a:lnTo>
                  <a:pt x="8363159" y="438203"/>
                </a:lnTo>
                <a:lnTo>
                  <a:pt x="8363159" y="417366"/>
                </a:lnTo>
                <a:lnTo>
                  <a:pt x="8402683" y="417366"/>
                </a:lnTo>
                <a:lnTo>
                  <a:pt x="8402683" y="395795"/>
                </a:lnTo>
                <a:lnTo>
                  <a:pt x="8363159" y="395795"/>
                </a:lnTo>
                <a:lnTo>
                  <a:pt x="8363159" y="376707"/>
                </a:lnTo>
                <a:lnTo>
                  <a:pt x="8406529" y="376707"/>
                </a:lnTo>
                <a:lnTo>
                  <a:pt x="8406529" y="353970"/>
                </a:lnTo>
                <a:close/>
                <a:moveTo>
                  <a:pt x="8245576" y="353951"/>
                </a:moveTo>
                <a:lnTo>
                  <a:pt x="8262083" y="388348"/>
                </a:lnTo>
                <a:lnTo>
                  <a:pt x="8288527" y="388348"/>
                </a:lnTo>
                <a:lnTo>
                  <a:pt x="8273963" y="353951"/>
                </a:lnTo>
                <a:close/>
                <a:moveTo>
                  <a:pt x="8520246" y="353932"/>
                </a:moveTo>
                <a:lnTo>
                  <a:pt x="8520246" y="460789"/>
                </a:lnTo>
                <a:lnTo>
                  <a:pt x="8545321" y="460789"/>
                </a:lnTo>
                <a:lnTo>
                  <a:pt x="8545321" y="429157"/>
                </a:lnTo>
                <a:lnTo>
                  <a:pt x="8554631" y="429157"/>
                </a:lnTo>
                <a:cubicBezTo>
                  <a:pt x="8583189" y="429157"/>
                  <a:pt x="8598420" y="413266"/>
                  <a:pt x="8598420" y="391244"/>
                </a:cubicBezTo>
                <a:cubicBezTo>
                  <a:pt x="8598439" y="369711"/>
                  <a:pt x="8581628" y="353932"/>
                  <a:pt x="8550347" y="353932"/>
                </a:cubicBezTo>
                <a:close/>
                <a:moveTo>
                  <a:pt x="8415496" y="353932"/>
                </a:moveTo>
                <a:lnTo>
                  <a:pt x="8415496" y="460695"/>
                </a:lnTo>
                <a:cubicBezTo>
                  <a:pt x="8415496" y="460695"/>
                  <a:pt x="8435867" y="460808"/>
                  <a:pt x="8448547" y="460808"/>
                </a:cubicBezTo>
                <a:cubicBezTo>
                  <a:pt x="8493382" y="460808"/>
                  <a:pt x="8513278" y="437921"/>
                  <a:pt x="8513278" y="406439"/>
                </a:cubicBezTo>
                <a:cubicBezTo>
                  <a:pt x="8513278" y="376349"/>
                  <a:pt x="8492335" y="353970"/>
                  <a:pt x="8447462" y="353970"/>
                </a:cubicBezTo>
                <a:lnTo>
                  <a:pt x="8447500" y="353932"/>
                </a:lnTo>
                <a:cubicBezTo>
                  <a:pt x="8436743" y="353932"/>
                  <a:pt x="8415496" y="353932"/>
                  <a:pt x="8415496" y="353932"/>
                </a:cubicBezTo>
                <a:close/>
                <a:moveTo>
                  <a:pt x="8323901" y="353932"/>
                </a:moveTo>
                <a:lnTo>
                  <a:pt x="8298694" y="411874"/>
                </a:lnTo>
                <a:lnTo>
                  <a:pt x="8291859" y="395870"/>
                </a:lnTo>
                <a:lnTo>
                  <a:pt x="8265624" y="395870"/>
                </a:lnTo>
                <a:lnTo>
                  <a:pt x="8296943" y="461203"/>
                </a:lnTo>
                <a:lnTo>
                  <a:pt x="8299856" y="461203"/>
                </a:lnTo>
                <a:lnTo>
                  <a:pt x="8350594" y="353932"/>
                </a:lnTo>
                <a:close/>
                <a:moveTo>
                  <a:pt x="8704282" y="315373"/>
                </a:moveTo>
                <a:lnTo>
                  <a:pt x="8704282" y="489998"/>
                </a:lnTo>
                <a:lnTo>
                  <a:pt x="8723671" y="489998"/>
                </a:lnTo>
                <a:lnTo>
                  <a:pt x="8723671" y="315373"/>
                </a:lnTo>
                <a:close/>
                <a:moveTo>
                  <a:pt x="0" y="0"/>
                </a:moveTo>
                <a:lnTo>
                  <a:pt x="9144000" y="0"/>
                </a:lnTo>
                <a:lnTo>
                  <a:pt x="9144000" y="657225"/>
                </a:lnTo>
                <a:lnTo>
                  <a:pt x="0" y="657225"/>
                </a:lnTo>
                <a:close/>
              </a:path>
            </a:pathLst>
          </a:custGeom>
          <a:solidFill>
            <a:schemeClr val="bg1"/>
          </a:solidFill>
          <a:ln>
            <a:noFill/>
          </a:ln>
        </p:spPr>
        <p:txBody>
          <a:bodyPr wrap="square" anchor="ctr">
            <a:noAutofit/>
          </a:bodyPr>
          <a:lstStyle>
            <a:lvl1pPr marL="0" indent="0" algn="ctr" defTabSz="914400" rtl="0" eaLnBrk="1" latinLnBrk="0" hangingPunct="1">
              <a:lnSpc>
                <a:spcPct val="90000"/>
              </a:lnSpc>
              <a:spcBef>
                <a:spcPts val="600"/>
              </a:spcBef>
              <a:spcAft>
                <a:spcPts val="300"/>
              </a:spcAft>
              <a:buFont typeface="Wingdings" pitchFamily="2" charset="2"/>
              <a:buNone/>
              <a:defRPr sz="1400" b="0" kern="1200">
                <a:solidFill>
                  <a:schemeClr val="tx1">
                    <a:lumMod val="50000"/>
                    <a:lumOff val="50000"/>
                  </a:schemeClr>
                </a:solidFill>
                <a:latin typeface="+mn-lt"/>
                <a:ea typeface="+mn-ea"/>
                <a:cs typeface="+mn-cs"/>
              </a:defRPr>
            </a:lvl1pPr>
            <a:lvl2pPr marL="0" indent="0" algn="l" defTabSz="914400" rtl="0" eaLnBrk="1" latinLnBrk="0" hangingPunct="1">
              <a:lnSpc>
                <a:spcPct val="90000"/>
              </a:lnSpc>
              <a:spcBef>
                <a:spcPts val="0"/>
              </a:spcBef>
              <a:spcAft>
                <a:spcPts val="300"/>
              </a:spcAft>
              <a:buFont typeface="System Font Regular"/>
              <a:buNone/>
              <a:tabLst/>
              <a:defRPr sz="1400" kern="1200">
                <a:solidFill>
                  <a:schemeClr val="tx1"/>
                </a:solidFill>
                <a:latin typeface="+mn-lt"/>
                <a:ea typeface="+mn-ea"/>
                <a:cs typeface="+mn-cs"/>
              </a:defRPr>
            </a:lvl2pPr>
            <a:lvl3pPr marL="266700" indent="-266700" algn="l" defTabSz="914400" rtl="0" eaLnBrk="1" latinLnBrk="0" hangingPunct="1">
              <a:lnSpc>
                <a:spcPct val="90000"/>
              </a:lnSpc>
              <a:spcBef>
                <a:spcPts val="0"/>
              </a:spcBef>
              <a:spcAft>
                <a:spcPts val="300"/>
              </a:spcAft>
              <a:buFont typeface="Wingdings" pitchFamily="2" charset="2"/>
              <a:buChar char="§"/>
              <a:tabLst/>
              <a:defRPr sz="1400" kern="1200">
                <a:solidFill>
                  <a:schemeClr val="tx1"/>
                </a:solidFill>
                <a:latin typeface="+mn-lt"/>
                <a:ea typeface="+mn-ea"/>
                <a:cs typeface="+mn-cs"/>
              </a:defRPr>
            </a:lvl3pPr>
            <a:lvl4pPr marL="577850" indent="-301625" algn="l" defTabSz="914400" rtl="0" eaLnBrk="1" latinLnBrk="0" hangingPunct="1">
              <a:lnSpc>
                <a:spcPct val="90000"/>
              </a:lnSpc>
              <a:spcBef>
                <a:spcPts val="0"/>
              </a:spcBef>
              <a:spcAft>
                <a:spcPts val="300"/>
              </a:spcAft>
              <a:buFont typeface="System Font Regular"/>
              <a:buChar char="–"/>
              <a:tabLst/>
              <a:defRPr sz="1400" kern="1200">
                <a:solidFill>
                  <a:schemeClr val="tx1"/>
                </a:solidFill>
                <a:latin typeface="+mn-lt"/>
                <a:ea typeface="+mn-ea"/>
                <a:cs typeface="+mn-cs"/>
              </a:defRPr>
            </a:lvl4pPr>
            <a:lvl5pPr marL="869950" indent="-277813" algn="l" defTabSz="914400" rtl="0" eaLnBrk="1" latinLnBrk="0" hangingPunct="1">
              <a:lnSpc>
                <a:spcPct val="90000"/>
              </a:lnSpc>
              <a:spcBef>
                <a:spcPts val="0"/>
              </a:spcBef>
              <a:spcAft>
                <a:spcPts val="300"/>
              </a:spcAft>
              <a:buFont typeface="System Font Regular"/>
              <a:buChar char="–"/>
              <a:tabLst/>
              <a:defRPr sz="1400" kern="1200">
                <a:solidFill>
                  <a:schemeClr val="tx1"/>
                </a:solidFill>
                <a:latin typeface="+mn-lt"/>
                <a:ea typeface="+mn-ea"/>
                <a:cs typeface="+mn-cs"/>
              </a:defRPr>
            </a:lvl5pPr>
            <a:lvl6pPr marL="869950" indent="-277813" algn="l" defTabSz="914400" rtl="0" eaLnBrk="1" latinLnBrk="0" hangingPunct="1">
              <a:lnSpc>
                <a:spcPct val="90000"/>
              </a:lnSpc>
              <a:spcBef>
                <a:spcPts val="0"/>
              </a:spcBef>
              <a:spcAft>
                <a:spcPts val="300"/>
              </a:spcAft>
              <a:buFont typeface="System Font Regular"/>
              <a:buChar char="–"/>
              <a:tabLst/>
              <a:defRPr sz="1400" kern="1200">
                <a:solidFill>
                  <a:schemeClr val="tx1"/>
                </a:solidFill>
                <a:latin typeface="+mn-lt"/>
                <a:ea typeface="+mn-ea"/>
                <a:cs typeface="+mn-cs"/>
              </a:defRPr>
            </a:lvl6pPr>
            <a:lvl7pPr marL="869950" indent="-277813" algn="l" defTabSz="914400" rtl="0" eaLnBrk="1" latinLnBrk="0" hangingPunct="1">
              <a:lnSpc>
                <a:spcPct val="90000"/>
              </a:lnSpc>
              <a:spcBef>
                <a:spcPts val="0"/>
              </a:spcBef>
              <a:spcAft>
                <a:spcPts val="300"/>
              </a:spcAft>
              <a:buFont typeface="System Font Regular"/>
              <a:buChar char="–"/>
              <a:tabLst/>
              <a:defRPr sz="1400" kern="1200">
                <a:solidFill>
                  <a:schemeClr val="tx1"/>
                </a:solidFill>
                <a:latin typeface="+mn-lt"/>
                <a:ea typeface="+mn-ea"/>
                <a:cs typeface="+mn-cs"/>
              </a:defRPr>
            </a:lvl7pPr>
            <a:lvl8pPr marL="869950" indent="-277813" algn="l" defTabSz="914400" rtl="0" eaLnBrk="1" latinLnBrk="0" hangingPunct="1">
              <a:lnSpc>
                <a:spcPct val="90000"/>
              </a:lnSpc>
              <a:spcBef>
                <a:spcPts val="0"/>
              </a:spcBef>
              <a:spcAft>
                <a:spcPts val="300"/>
              </a:spcAft>
              <a:buFont typeface="System Font Regular"/>
              <a:buChar char="–"/>
              <a:tabLst/>
              <a:defRPr sz="1400" kern="1200">
                <a:solidFill>
                  <a:schemeClr val="tx1"/>
                </a:solidFill>
                <a:latin typeface="+mn-lt"/>
                <a:ea typeface="+mn-ea"/>
                <a:cs typeface="+mn-cs"/>
              </a:defRPr>
            </a:lvl8pPr>
            <a:lvl9pPr marL="869950" indent="-277813" algn="l" defTabSz="914400" rtl="0" eaLnBrk="1" latinLnBrk="0" hangingPunct="1">
              <a:lnSpc>
                <a:spcPct val="90000"/>
              </a:lnSpc>
              <a:spcBef>
                <a:spcPts val="0"/>
              </a:spcBef>
              <a:spcAft>
                <a:spcPts val="300"/>
              </a:spcAft>
              <a:buFont typeface="System Font Regular"/>
              <a:buChar char="–"/>
              <a:tabLst/>
              <a:defRPr sz="1400" kern="1200">
                <a:solidFill>
                  <a:schemeClr val="tx1"/>
                </a:solidFill>
                <a:latin typeface="+mn-lt"/>
                <a:ea typeface="+mn-ea"/>
                <a:cs typeface="+mn-cs"/>
              </a:defRPr>
            </a:lvl9pPr>
          </a:lstStyle>
          <a:p>
            <a:endParaRPr lang="en-US" sz="1400" dirty="0"/>
          </a:p>
        </p:txBody>
      </p:sp>
      <p:sp>
        <p:nvSpPr>
          <p:cNvPr id="97" name="Slide Number Placeholder 97">
            <a:extLst>
              <a:ext uri="{FF2B5EF4-FFF2-40B4-BE49-F238E27FC236}">
                <a16:creationId xmlns:a16="http://schemas.microsoft.com/office/drawing/2014/main" id="{B51E5E7F-4169-1941-B70A-659803D95FBD}"/>
              </a:ext>
            </a:extLst>
          </p:cNvPr>
          <p:cNvSpPr txBox="1">
            <a:spLocks/>
          </p:cNvSpPr>
          <p:nvPr userDrawn="1"/>
        </p:nvSpPr>
        <p:spPr>
          <a:xfrm>
            <a:off x="11720052" y="6516149"/>
            <a:ext cx="467272" cy="174625"/>
          </a:xfrm>
          <a:prstGeom prst="rect">
            <a:avLst/>
          </a:prstGeom>
          <a:noFill/>
          <a:ln>
            <a:noFill/>
          </a:ln>
        </p:spPr>
        <p:txBody>
          <a:bodyPr vert="horz" wrap="square" lIns="0" tIns="0" rIns="0" bIns="0" rtlCol="0" anchor="ctr">
            <a:noAutofit/>
          </a:bodyPr>
          <a:lstStyle>
            <a:defPPr>
              <a:defRPr lang="en-US"/>
            </a:defPPr>
            <a:lvl1pPr marL="0" algn="l" defTabSz="914400" rtl="0" eaLnBrk="1" latinLnBrk="0" hangingPunct="1">
              <a:defRPr sz="900" b="1" kern="1200">
                <a:solidFill>
                  <a:schemeClr val="accent1"/>
                </a:solidFill>
                <a:latin typeface="+mn-lt"/>
                <a:ea typeface="+mn-ea"/>
                <a:cs typeface="+mn-cs"/>
              </a:defRPr>
            </a:lvl1pPr>
            <a:lvl2pPr marL="266700" indent="-266700" algn="l" defTabSz="914400" rtl="0" eaLnBrk="1" latinLnBrk="0" hangingPunct="1">
              <a:lnSpc>
                <a:spcPct val="90000"/>
              </a:lnSpc>
              <a:spcBef>
                <a:spcPts val="0"/>
              </a:spcBef>
              <a:spcAft>
                <a:spcPts val="300"/>
              </a:spcAft>
              <a:buFont typeface="Wingdings" pitchFamily="2" charset="2"/>
              <a:buChar char="§"/>
              <a:tabLst/>
              <a:defRPr sz="1200" kern="1200">
                <a:solidFill>
                  <a:schemeClr val="tx1"/>
                </a:solidFill>
                <a:latin typeface="+mn-lt"/>
                <a:ea typeface="+mn-ea"/>
                <a:cs typeface="+mn-cs"/>
              </a:defRPr>
            </a:lvl2pPr>
            <a:lvl3pPr marL="577850" indent="-301625" algn="l" defTabSz="914400" rtl="0" eaLnBrk="1" latinLnBrk="0" hangingPunct="1">
              <a:lnSpc>
                <a:spcPct val="90000"/>
              </a:lnSpc>
              <a:spcBef>
                <a:spcPts val="0"/>
              </a:spcBef>
              <a:spcAft>
                <a:spcPts val="300"/>
              </a:spcAft>
              <a:buFont typeface="System Font Regular"/>
              <a:buChar char="–"/>
              <a:tabLst/>
              <a:defRPr sz="1200" kern="1200">
                <a:solidFill>
                  <a:schemeClr val="tx1"/>
                </a:solidFill>
                <a:latin typeface="+mn-lt"/>
                <a:ea typeface="+mn-ea"/>
                <a:cs typeface="+mn-cs"/>
              </a:defRPr>
            </a:lvl3pPr>
            <a:lvl4pPr marL="869950" indent="-277813" algn="l" defTabSz="914400" rtl="0" eaLnBrk="1" latinLnBrk="0" hangingPunct="1">
              <a:lnSpc>
                <a:spcPct val="90000"/>
              </a:lnSpc>
              <a:spcBef>
                <a:spcPts val="0"/>
              </a:spcBef>
              <a:spcAft>
                <a:spcPts val="300"/>
              </a:spcAft>
              <a:buFont typeface="System Font Regular"/>
              <a:buChar char="–"/>
              <a:tabLst/>
              <a:defRPr sz="1200" kern="1200">
                <a:solidFill>
                  <a:schemeClr val="tx1"/>
                </a:solidFill>
                <a:latin typeface="+mn-lt"/>
                <a:ea typeface="+mn-ea"/>
                <a:cs typeface="+mn-cs"/>
              </a:defRPr>
            </a:lvl4pPr>
            <a:lvl5pPr marL="869950" indent="-277813" algn="l" defTabSz="914400" rtl="0" eaLnBrk="1" latinLnBrk="0" hangingPunct="1">
              <a:lnSpc>
                <a:spcPct val="90000"/>
              </a:lnSpc>
              <a:spcBef>
                <a:spcPts val="0"/>
              </a:spcBef>
              <a:spcAft>
                <a:spcPts val="300"/>
              </a:spcAft>
              <a:buFont typeface="System Font Regular"/>
              <a:buChar char="–"/>
              <a:tabLst/>
              <a:defRPr sz="1200" kern="1200">
                <a:solidFill>
                  <a:schemeClr val="tx1"/>
                </a:solidFill>
                <a:latin typeface="+mn-lt"/>
                <a:ea typeface="+mn-ea"/>
                <a:cs typeface="+mn-cs"/>
              </a:defRPr>
            </a:lvl5pPr>
            <a:lvl6pPr marL="869950" indent="-277813" algn="l" defTabSz="914400" rtl="0" eaLnBrk="1" latinLnBrk="0" hangingPunct="1">
              <a:lnSpc>
                <a:spcPct val="90000"/>
              </a:lnSpc>
              <a:spcBef>
                <a:spcPts val="0"/>
              </a:spcBef>
              <a:spcAft>
                <a:spcPts val="300"/>
              </a:spcAft>
              <a:buFont typeface="System Font Regular"/>
              <a:buChar char="–"/>
              <a:tabLst/>
              <a:defRPr sz="1200" kern="1200">
                <a:solidFill>
                  <a:schemeClr val="tx1"/>
                </a:solidFill>
                <a:latin typeface="+mn-lt"/>
                <a:ea typeface="+mn-ea"/>
                <a:cs typeface="+mn-cs"/>
              </a:defRPr>
            </a:lvl6pPr>
            <a:lvl7pPr marL="869950" indent="-277813" algn="l" defTabSz="914400" rtl="0" eaLnBrk="1" latinLnBrk="0" hangingPunct="1">
              <a:lnSpc>
                <a:spcPct val="90000"/>
              </a:lnSpc>
              <a:spcBef>
                <a:spcPts val="0"/>
              </a:spcBef>
              <a:spcAft>
                <a:spcPts val="300"/>
              </a:spcAft>
              <a:buFont typeface="System Font Regular"/>
              <a:buChar char="–"/>
              <a:tabLst/>
              <a:defRPr sz="1200" kern="1200">
                <a:solidFill>
                  <a:schemeClr val="tx1"/>
                </a:solidFill>
                <a:latin typeface="+mn-lt"/>
                <a:ea typeface="+mn-ea"/>
                <a:cs typeface="+mn-cs"/>
              </a:defRPr>
            </a:lvl7pPr>
            <a:lvl8pPr marL="869950" indent="-277813" algn="l" defTabSz="914400" rtl="0" eaLnBrk="1" latinLnBrk="0" hangingPunct="1">
              <a:lnSpc>
                <a:spcPct val="90000"/>
              </a:lnSpc>
              <a:spcBef>
                <a:spcPts val="0"/>
              </a:spcBef>
              <a:spcAft>
                <a:spcPts val="300"/>
              </a:spcAft>
              <a:buFont typeface="System Font Regular"/>
              <a:buChar char="–"/>
              <a:tabLst/>
              <a:defRPr sz="1200" kern="1200">
                <a:solidFill>
                  <a:schemeClr val="tx1"/>
                </a:solidFill>
                <a:latin typeface="+mn-lt"/>
                <a:ea typeface="+mn-ea"/>
                <a:cs typeface="+mn-cs"/>
              </a:defRPr>
            </a:lvl8pPr>
            <a:lvl9pPr marL="869950" indent="-277813" algn="l" defTabSz="914400" rtl="0" eaLnBrk="1" latinLnBrk="0" hangingPunct="1">
              <a:lnSpc>
                <a:spcPct val="90000"/>
              </a:lnSpc>
              <a:spcBef>
                <a:spcPts val="0"/>
              </a:spcBef>
              <a:spcAft>
                <a:spcPts val="300"/>
              </a:spcAft>
              <a:buFont typeface="System Font Regular"/>
              <a:buChar char="–"/>
              <a:tabLst/>
              <a:defRPr sz="1200" kern="1200">
                <a:solidFill>
                  <a:schemeClr val="tx1"/>
                </a:solidFill>
                <a:latin typeface="+mn-lt"/>
                <a:ea typeface="+mn-ea"/>
                <a:cs typeface="+mn-cs"/>
              </a:defRPr>
            </a:lvl9pPr>
          </a:lstStyle>
          <a:p>
            <a:pPr marL="12700" lvl="0" indent="0">
              <a:spcBef>
                <a:spcPts val="0"/>
              </a:spcBef>
              <a:spcAft>
                <a:spcPts val="0"/>
              </a:spcAft>
              <a:buFont typeface="Arial" panose="020B0604020202020204" pitchFamily="34" charset="0"/>
              <a:buNone/>
              <a:tabLst/>
            </a:pPr>
            <a:fld id="{078C017C-E1B9-8443-B047-B08AAA027B45}" type="slidenum">
              <a:rPr lang="en-US" sz="900" b="1" smtClean="0">
                <a:solidFill>
                  <a:schemeClr val="accent1"/>
                </a:solidFill>
              </a:rPr>
              <a:pPr marL="12700" lvl="0" indent="0">
                <a:spcBef>
                  <a:spcPts val="0"/>
                </a:spcBef>
                <a:spcAft>
                  <a:spcPts val="0"/>
                </a:spcAft>
                <a:buFont typeface="Arial" panose="020B0604020202020204" pitchFamily="34" charset="0"/>
                <a:buNone/>
                <a:tabLst/>
              </a:pPr>
              <a:t>‹#›</a:t>
            </a:fld>
            <a:endParaRPr lang="en-US" sz="900" b="1" dirty="0">
              <a:solidFill>
                <a:schemeClr val="accent1"/>
              </a:solidFill>
            </a:endParaRPr>
          </a:p>
        </p:txBody>
      </p:sp>
      <p:sp>
        <p:nvSpPr>
          <p:cNvPr id="2" name="Title Placeholder 1">
            <a:extLst>
              <a:ext uri="{FF2B5EF4-FFF2-40B4-BE49-F238E27FC236}">
                <a16:creationId xmlns:a16="http://schemas.microsoft.com/office/drawing/2014/main" id="{00D71511-F07B-A04E-A54D-BD95CD8FCE2A}"/>
              </a:ext>
            </a:extLst>
          </p:cNvPr>
          <p:cNvSpPr>
            <a:spLocks noGrp="1"/>
          </p:cNvSpPr>
          <p:nvPr userDrawn="1">
            <p:ph type="title"/>
          </p:nvPr>
        </p:nvSpPr>
        <p:spPr>
          <a:xfrm>
            <a:off x="575734" y="423038"/>
            <a:ext cx="11040533" cy="567394"/>
          </a:xfrm>
          <a:prstGeom prst="rect">
            <a:avLst/>
          </a:prstGeom>
        </p:spPr>
        <p:txBody>
          <a:bodyPr vert="horz" lIns="0" tIns="0" rIns="0" bIns="0" rtlCol="0" anchor="b">
            <a:noAutofit/>
          </a:bodyPr>
          <a:lstStyle/>
          <a:p>
            <a:endParaRPr lang="en-US" dirty="0"/>
          </a:p>
        </p:txBody>
      </p:sp>
      <p:sp>
        <p:nvSpPr>
          <p:cNvPr id="4" name="Date Placeholder 3">
            <a:extLst>
              <a:ext uri="{FF2B5EF4-FFF2-40B4-BE49-F238E27FC236}">
                <a16:creationId xmlns:a16="http://schemas.microsoft.com/office/drawing/2014/main" id="{C6A45110-0167-564A-88EE-77AC9A9796DD}"/>
              </a:ext>
            </a:extLst>
          </p:cNvPr>
          <p:cNvSpPr>
            <a:spLocks noGrp="1"/>
          </p:cNvSpPr>
          <p:nvPr userDrawn="1">
            <p:ph type="dt" sz="half" idx="2"/>
          </p:nvPr>
        </p:nvSpPr>
        <p:spPr>
          <a:xfrm>
            <a:off x="0" y="6864579"/>
            <a:ext cx="0" cy="0"/>
          </a:xfrm>
          <a:prstGeom prst="rect">
            <a:avLst/>
          </a:prstGeom>
          <a:ln w="0">
            <a:solidFill>
              <a:schemeClr val="bg1">
                <a:alpha val="0"/>
              </a:schemeClr>
            </a:solidFill>
          </a:ln>
        </p:spPr>
        <p:txBody>
          <a:bodyPr vert="horz" lIns="0" tIns="45720" rIns="91440" bIns="45720" rtlCol="0" anchor="ctr"/>
          <a:lstStyle>
            <a:lvl1pPr algn="l">
              <a:defRPr sz="200">
                <a:solidFill>
                  <a:schemeClr val="bg1">
                    <a:alpha val="0"/>
                  </a:schemeClr>
                </a:solidFill>
              </a:defRPr>
            </a:lvl1pPr>
          </a:lstStyle>
          <a:p>
            <a:endParaRPr lang="en-US" dirty="0"/>
          </a:p>
        </p:txBody>
      </p:sp>
      <p:sp>
        <p:nvSpPr>
          <p:cNvPr id="6" name="Text Placeholder 5">
            <a:extLst>
              <a:ext uri="{FF2B5EF4-FFF2-40B4-BE49-F238E27FC236}">
                <a16:creationId xmlns:a16="http://schemas.microsoft.com/office/drawing/2014/main" id="{23D3717A-E9D8-444D-8D16-5A32534671E2}"/>
              </a:ext>
            </a:extLst>
          </p:cNvPr>
          <p:cNvSpPr>
            <a:spLocks noGrp="1"/>
          </p:cNvSpPr>
          <p:nvPr userDrawn="1">
            <p:ph type="body" idx="1"/>
          </p:nvPr>
        </p:nvSpPr>
        <p:spPr>
          <a:xfrm>
            <a:off x="575734" y="1233489"/>
            <a:ext cx="11040533" cy="4932361"/>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600"/>
              </a:spcBef>
              <a:spcAft>
                <a:spcPts val="300"/>
              </a:spcAft>
              <a:buClrTx/>
              <a:buSzTx/>
              <a:buFont typeface="Wingdings" pitchFamily="2" charset="2"/>
              <a:buNone/>
              <a:tabLst/>
              <a:defRPr/>
            </a:pPr>
            <a:r>
              <a:rPr lang="en-US" dirty="0"/>
              <a:t>Subheading (first level)</a:t>
            </a:r>
          </a:p>
          <a:p>
            <a:pPr lvl="1"/>
            <a:r>
              <a:rPr lang="en-US" dirty="0"/>
              <a:t>Body text (second level)</a:t>
            </a:r>
          </a:p>
          <a:p>
            <a:pPr lvl="2"/>
            <a:r>
              <a:rPr lang="en-US" dirty="0"/>
              <a:t>Square bullet (third level)</a:t>
            </a:r>
          </a:p>
          <a:p>
            <a:pPr lvl="3"/>
            <a:r>
              <a:rPr lang="en-US" dirty="0"/>
              <a:t>Dashed bullet (fourth level)</a:t>
            </a:r>
          </a:p>
          <a:p>
            <a:pPr lvl="4"/>
            <a:r>
              <a:rPr lang="en-US" dirty="0"/>
              <a:t>Dashed bullet (fifth level)</a:t>
            </a:r>
          </a:p>
          <a:p>
            <a:pPr lvl="5"/>
            <a:r>
              <a:rPr lang="en-US" dirty="0"/>
              <a:t>Dashed bullet (sixth level)</a:t>
            </a:r>
          </a:p>
          <a:p>
            <a:pPr lvl="6"/>
            <a:r>
              <a:rPr lang="en-US" dirty="0"/>
              <a:t>Dashed bullet (seventh level)</a:t>
            </a:r>
          </a:p>
          <a:p>
            <a:pPr lvl="7"/>
            <a:r>
              <a:rPr lang="en-US" dirty="0"/>
              <a:t>Dashed bullet (eighth level)</a:t>
            </a:r>
          </a:p>
          <a:p>
            <a:pPr lvl="8"/>
            <a:r>
              <a:rPr lang="en-US" dirty="0"/>
              <a:t>Dashed bullet (ninth level)</a:t>
            </a:r>
          </a:p>
        </p:txBody>
      </p:sp>
      <p:grpSp>
        <p:nvGrpSpPr>
          <p:cNvPr id="20" name="Group 19">
            <a:extLst>
              <a:ext uri="{FF2B5EF4-FFF2-40B4-BE49-F238E27FC236}">
                <a16:creationId xmlns:a16="http://schemas.microsoft.com/office/drawing/2014/main" id="{73BDEFE8-9FA7-3249-9B81-EC3C5E1E0CD6}"/>
              </a:ext>
            </a:extLst>
          </p:cNvPr>
          <p:cNvGrpSpPr/>
          <p:nvPr userDrawn="1"/>
        </p:nvGrpSpPr>
        <p:grpSpPr>
          <a:xfrm>
            <a:off x="-342618" y="421651"/>
            <a:ext cx="335281" cy="567396"/>
            <a:chOff x="-256404" y="360363"/>
            <a:chExt cx="251461" cy="692152"/>
          </a:xfrm>
        </p:grpSpPr>
        <p:grpSp>
          <p:nvGrpSpPr>
            <p:cNvPr id="41" name="Group 40">
              <a:extLst>
                <a:ext uri="{FF2B5EF4-FFF2-40B4-BE49-F238E27FC236}">
                  <a16:creationId xmlns:a16="http://schemas.microsoft.com/office/drawing/2014/main" id="{5E12FD18-FB76-9E45-A035-FA2ACD4D007A}"/>
                </a:ext>
              </a:extLst>
            </p:cNvPr>
            <p:cNvGrpSpPr/>
            <p:nvPr userDrawn="1"/>
          </p:nvGrpSpPr>
          <p:grpSpPr>
            <a:xfrm rot="16200000">
              <a:off x="-476749" y="580708"/>
              <a:ext cx="692152" cy="251461"/>
              <a:chOff x="431800" y="-235792"/>
              <a:chExt cx="4400551" cy="235792"/>
            </a:xfrm>
          </p:grpSpPr>
          <p:cxnSp>
            <p:nvCxnSpPr>
              <p:cNvPr id="42" name="Straight Connector 41">
                <a:extLst>
                  <a:ext uri="{FF2B5EF4-FFF2-40B4-BE49-F238E27FC236}">
                    <a16:creationId xmlns:a16="http://schemas.microsoft.com/office/drawing/2014/main" id="{F22B49D1-B420-0E48-A6FA-450123A6193B}"/>
                  </a:ext>
                </a:extLst>
              </p:cNvPr>
              <p:cNvCxnSpPr>
                <a:cxnSpLocks/>
              </p:cNvCxnSpPr>
              <p:nvPr userDrawn="1"/>
            </p:nvCxnSpPr>
            <p:spPr>
              <a:xfrm flipV="1">
                <a:off x="4832351" y="-235792"/>
                <a:ext cx="0" cy="23579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8D8002-031B-CE42-98C5-47AAD17660DF}"/>
                  </a:ext>
                </a:extLst>
              </p:cNvPr>
              <p:cNvCxnSpPr>
                <a:cxnSpLocks/>
              </p:cNvCxnSpPr>
              <p:nvPr userDrawn="1"/>
            </p:nvCxnSpPr>
            <p:spPr>
              <a:xfrm flipV="1">
                <a:off x="431801" y="-235792"/>
                <a:ext cx="0" cy="23579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C8986EF-5E91-E542-AF40-1DD8D8D0DACE}"/>
                  </a:ext>
                </a:extLst>
              </p:cNvPr>
              <p:cNvSpPr/>
              <p:nvPr userDrawn="1"/>
            </p:nvSpPr>
            <p:spPr>
              <a:xfrm rot="5400000">
                <a:off x="2514180" y="-2318172"/>
                <a:ext cx="235791" cy="4400551"/>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 name="TextBox 44">
              <a:extLst>
                <a:ext uri="{FF2B5EF4-FFF2-40B4-BE49-F238E27FC236}">
                  <a16:creationId xmlns:a16="http://schemas.microsoft.com/office/drawing/2014/main" id="{4A41689B-8D32-B948-A8FC-5383A4F1BF0A}"/>
                </a:ext>
              </a:extLst>
            </p:cNvPr>
            <p:cNvSpPr txBox="1"/>
            <p:nvPr userDrawn="1"/>
          </p:nvSpPr>
          <p:spPr>
            <a:xfrm rot="16200000">
              <a:off x="-279288" y="662665"/>
              <a:ext cx="297230" cy="80792"/>
            </a:xfrm>
            <a:prstGeom prst="rect">
              <a:avLst/>
            </a:prstGeom>
          </p:spPr>
          <p:txBody>
            <a:bodyPr vert="horz" wrap="none" lIns="0" tIns="0" rIns="0" bIns="0" rtlCol="0" anchor="ctr">
              <a:spAutoFit/>
            </a:bodyPr>
            <a:lstStyle/>
            <a:p>
              <a:pPr algn="ctr"/>
              <a:r>
                <a:rPr lang="en-US" sz="700" dirty="0">
                  <a:solidFill>
                    <a:schemeClr val="accent2"/>
                  </a:solidFill>
                  <a:latin typeface="Arial" charset="0"/>
                  <a:ea typeface="Arial" charset="0"/>
                  <a:cs typeface="Arial" charset="0"/>
                </a:rPr>
                <a:t>TITLE</a:t>
              </a:r>
            </a:p>
          </p:txBody>
        </p:sp>
      </p:grpSp>
      <p:grpSp>
        <p:nvGrpSpPr>
          <p:cNvPr id="19" name="Group 18">
            <a:extLst>
              <a:ext uri="{FF2B5EF4-FFF2-40B4-BE49-F238E27FC236}">
                <a16:creationId xmlns:a16="http://schemas.microsoft.com/office/drawing/2014/main" id="{D3D8E7E2-5950-E647-8606-275BB3DBFB13}"/>
              </a:ext>
            </a:extLst>
          </p:cNvPr>
          <p:cNvGrpSpPr/>
          <p:nvPr userDrawn="1"/>
        </p:nvGrpSpPr>
        <p:grpSpPr>
          <a:xfrm>
            <a:off x="-342617" y="6199391"/>
            <a:ext cx="335281" cy="505509"/>
            <a:chOff x="-256403" y="6200775"/>
            <a:chExt cx="251461" cy="505509"/>
          </a:xfrm>
        </p:grpSpPr>
        <p:grpSp>
          <p:nvGrpSpPr>
            <p:cNvPr id="58" name="Group 57">
              <a:extLst>
                <a:ext uri="{FF2B5EF4-FFF2-40B4-BE49-F238E27FC236}">
                  <a16:creationId xmlns:a16="http://schemas.microsoft.com/office/drawing/2014/main" id="{AA9EE014-7DD6-A04C-A2C6-7D9CCBE48B53}"/>
                </a:ext>
              </a:extLst>
            </p:cNvPr>
            <p:cNvGrpSpPr/>
            <p:nvPr userDrawn="1"/>
          </p:nvGrpSpPr>
          <p:grpSpPr>
            <a:xfrm rot="16200000">
              <a:off x="-383427" y="6327799"/>
              <a:ext cx="505509" cy="251461"/>
              <a:chOff x="431800" y="-235792"/>
              <a:chExt cx="4400551" cy="235792"/>
            </a:xfrm>
          </p:grpSpPr>
          <p:cxnSp>
            <p:nvCxnSpPr>
              <p:cNvPr id="59" name="Straight Connector 58">
                <a:extLst>
                  <a:ext uri="{FF2B5EF4-FFF2-40B4-BE49-F238E27FC236}">
                    <a16:creationId xmlns:a16="http://schemas.microsoft.com/office/drawing/2014/main" id="{73AE3D48-81C2-CC4E-A917-4EFA9A8758EF}"/>
                  </a:ext>
                </a:extLst>
              </p:cNvPr>
              <p:cNvCxnSpPr>
                <a:cxnSpLocks/>
              </p:cNvCxnSpPr>
              <p:nvPr userDrawn="1"/>
            </p:nvCxnSpPr>
            <p:spPr>
              <a:xfrm flipV="1">
                <a:off x="4832351" y="-235792"/>
                <a:ext cx="0" cy="23579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7BA2BEC-D71E-2D4A-8263-034DF97FA827}"/>
                  </a:ext>
                </a:extLst>
              </p:cNvPr>
              <p:cNvCxnSpPr>
                <a:cxnSpLocks/>
              </p:cNvCxnSpPr>
              <p:nvPr userDrawn="1"/>
            </p:nvCxnSpPr>
            <p:spPr>
              <a:xfrm flipV="1">
                <a:off x="431801" y="-235792"/>
                <a:ext cx="0" cy="23579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C5E46BE6-4D23-5749-A5BA-CC466FA5839E}"/>
                  </a:ext>
                </a:extLst>
              </p:cNvPr>
              <p:cNvSpPr/>
              <p:nvPr userDrawn="1"/>
            </p:nvSpPr>
            <p:spPr>
              <a:xfrm rot="5400000">
                <a:off x="2514180" y="-2318172"/>
                <a:ext cx="235791" cy="4400551"/>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2" name="TextBox 61">
              <a:extLst>
                <a:ext uri="{FF2B5EF4-FFF2-40B4-BE49-F238E27FC236}">
                  <a16:creationId xmlns:a16="http://schemas.microsoft.com/office/drawing/2014/main" id="{F4593E23-5413-AB48-9A3C-62AE835EAF18}"/>
                </a:ext>
              </a:extLst>
            </p:cNvPr>
            <p:cNvSpPr txBox="1"/>
            <p:nvPr userDrawn="1"/>
          </p:nvSpPr>
          <p:spPr>
            <a:xfrm rot="16200000">
              <a:off x="-284561" y="6399801"/>
              <a:ext cx="307777" cy="129266"/>
            </a:xfrm>
            <a:prstGeom prst="rect">
              <a:avLst/>
            </a:prstGeom>
          </p:spPr>
          <p:txBody>
            <a:bodyPr vert="horz" wrap="none" lIns="0" tIns="0" rIns="0" bIns="0" rtlCol="0" anchor="ctr">
              <a:spAutoFit/>
            </a:bodyPr>
            <a:lstStyle/>
            <a:p>
              <a:pPr algn="ctr">
                <a:lnSpc>
                  <a:spcPct val="80000"/>
                </a:lnSpc>
              </a:pPr>
              <a:r>
                <a:rPr lang="en-US" sz="700" dirty="0">
                  <a:solidFill>
                    <a:schemeClr val="accent2"/>
                  </a:solidFill>
                  <a:latin typeface="Arial" charset="0"/>
                  <a:ea typeface="Arial" charset="0"/>
                  <a:cs typeface="Arial" charset="0"/>
                </a:rPr>
                <a:t>FOOT</a:t>
              </a:r>
              <a:br>
                <a:rPr lang="en-US" sz="700" dirty="0">
                  <a:solidFill>
                    <a:schemeClr val="accent2"/>
                  </a:solidFill>
                  <a:latin typeface="Arial" charset="0"/>
                  <a:ea typeface="Arial" charset="0"/>
                  <a:cs typeface="Arial" charset="0"/>
                </a:rPr>
              </a:br>
              <a:r>
                <a:rPr lang="en-US" sz="700" dirty="0">
                  <a:solidFill>
                    <a:schemeClr val="accent2"/>
                  </a:solidFill>
                  <a:latin typeface="Arial" charset="0"/>
                  <a:ea typeface="Arial" charset="0"/>
                  <a:cs typeface="Arial" charset="0"/>
                </a:rPr>
                <a:t>NOTES</a:t>
              </a:r>
            </a:p>
          </p:txBody>
        </p:sp>
      </p:grpSp>
      <p:grpSp>
        <p:nvGrpSpPr>
          <p:cNvPr id="9" name="Group 8">
            <a:extLst>
              <a:ext uri="{FF2B5EF4-FFF2-40B4-BE49-F238E27FC236}">
                <a16:creationId xmlns:a16="http://schemas.microsoft.com/office/drawing/2014/main" id="{F27CEBF6-43E9-5F47-8E2C-B54AD33300C0}"/>
              </a:ext>
            </a:extLst>
          </p:cNvPr>
          <p:cNvGrpSpPr/>
          <p:nvPr userDrawn="1"/>
        </p:nvGrpSpPr>
        <p:grpSpPr>
          <a:xfrm>
            <a:off x="574987" y="-246933"/>
            <a:ext cx="11040535" cy="7347304"/>
            <a:chOff x="431240" y="-246933"/>
            <a:chExt cx="8280401" cy="7347304"/>
          </a:xfrm>
        </p:grpSpPr>
        <p:grpSp>
          <p:nvGrpSpPr>
            <p:cNvPr id="54" name="Group 53">
              <a:extLst>
                <a:ext uri="{FF2B5EF4-FFF2-40B4-BE49-F238E27FC236}">
                  <a16:creationId xmlns:a16="http://schemas.microsoft.com/office/drawing/2014/main" id="{0FC885F4-0406-DD40-A377-62D4618F4E97}"/>
                </a:ext>
              </a:extLst>
            </p:cNvPr>
            <p:cNvGrpSpPr/>
            <p:nvPr userDrawn="1"/>
          </p:nvGrpSpPr>
          <p:grpSpPr>
            <a:xfrm>
              <a:off x="431242" y="6864579"/>
              <a:ext cx="8280398" cy="235792"/>
              <a:chOff x="431801" y="-235792"/>
              <a:chExt cx="4400550" cy="235792"/>
            </a:xfrm>
          </p:grpSpPr>
          <p:cxnSp>
            <p:nvCxnSpPr>
              <p:cNvPr id="55" name="Straight Connector 54">
                <a:extLst>
                  <a:ext uri="{FF2B5EF4-FFF2-40B4-BE49-F238E27FC236}">
                    <a16:creationId xmlns:a16="http://schemas.microsoft.com/office/drawing/2014/main" id="{5BF68FD4-ABD4-6F49-AD60-341BFE5D1119}"/>
                  </a:ext>
                </a:extLst>
              </p:cNvPr>
              <p:cNvCxnSpPr>
                <a:cxnSpLocks/>
              </p:cNvCxnSpPr>
              <p:nvPr userDrawn="1"/>
            </p:nvCxnSpPr>
            <p:spPr>
              <a:xfrm flipV="1">
                <a:off x="4832351" y="-235792"/>
                <a:ext cx="0" cy="23579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60F2D9F-628D-F44D-844A-F65DE298D8EB}"/>
                  </a:ext>
                </a:extLst>
              </p:cNvPr>
              <p:cNvCxnSpPr>
                <a:cxnSpLocks/>
              </p:cNvCxnSpPr>
              <p:nvPr userDrawn="1"/>
            </p:nvCxnSpPr>
            <p:spPr>
              <a:xfrm flipV="1">
                <a:off x="431801" y="-235792"/>
                <a:ext cx="0" cy="23579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015149B-889B-6140-AA46-36035191AC4D}"/>
                </a:ext>
              </a:extLst>
            </p:cNvPr>
            <p:cNvGrpSpPr/>
            <p:nvPr userDrawn="1"/>
          </p:nvGrpSpPr>
          <p:grpSpPr>
            <a:xfrm>
              <a:off x="431240" y="-246933"/>
              <a:ext cx="8280401" cy="235792"/>
              <a:chOff x="431800" y="-240735"/>
              <a:chExt cx="8280401" cy="235792"/>
            </a:xfrm>
          </p:grpSpPr>
          <p:grpSp>
            <p:nvGrpSpPr>
              <p:cNvPr id="29" name="Group 28">
                <a:extLst>
                  <a:ext uri="{FF2B5EF4-FFF2-40B4-BE49-F238E27FC236}">
                    <a16:creationId xmlns:a16="http://schemas.microsoft.com/office/drawing/2014/main" id="{6943FC13-01DD-AC42-A596-C5EAB432F263}"/>
                  </a:ext>
                </a:extLst>
              </p:cNvPr>
              <p:cNvGrpSpPr/>
              <p:nvPr userDrawn="1"/>
            </p:nvGrpSpPr>
            <p:grpSpPr>
              <a:xfrm>
                <a:off x="431800" y="-240735"/>
                <a:ext cx="8280400" cy="235792"/>
                <a:chOff x="431800" y="-235792"/>
                <a:chExt cx="4400551" cy="235792"/>
              </a:xfrm>
            </p:grpSpPr>
            <p:cxnSp>
              <p:nvCxnSpPr>
                <p:cNvPr id="23" name="Straight Connector 22">
                  <a:extLst>
                    <a:ext uri="{FF2B5EF4-FFF2-40B4-BE49-F238E27FC236}">
                      <a16:creationId xmlns:a16="http://schemas.microsoft.com/office/drawing/2014/main" id="{12F2B51E-5808-304B-9933-3B15AE6AE843}"/>
                    </a:ext>
                  </a:extLst>
                </p:cNvPr>
                <p:cNvCxnSpPr>
                  <a:cxnSpLocks/>
                </p:cNvCxnSpPr>
                <p:nvPr userDrawn="1"/>
              </p:nvCxnSpPr>
              <p:spPr>
                <a:xfrm flipV="1">
                  <a:off x="4832351" y="-235792"/>
                  <a:ext cx="0" cy="23579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FF3526-1234-674B-80E7-BCA857B95E8C}"/>
                    </a:ext>
                  </a:extLst>
                </p:cNvPr>
                <p:cNvCxnSpPr>
                  <a:cxnSpLocks/>
                </p:cNvCxnSpPr>
                <p:nvPr userDrawn="1"/>
              </p:nvCxnSpPr>
              <p:spPr>
                <a:xfrm flipV="1">
                  <a:off x="431801" y="-235792"/>
                  <a:ext cx="0" cy="23579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4605588-4BA0-B14E-B9D7-4220945390FF}"/>
                    </a:ext>
                  </a:extLst>
                </p:cNvPr>
                <p:cNvSpPr/>
                <p:nvPr userDrawn="1"/>
              </p:nvSpPr>
              <p:spPr>
                <a:xfrm rot="5400000">
                  <a:off x="2514180" y="-2318172"/>
                  <a:ext cx="235791" cy="4400551"/>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0" name="TextBox 29">
                <a:extLst>
                  <a:ext uri="{FF2B5EF4-FFF2-40B4-BE49-F238E27FC236}">
                    <a16:creationId xmlns:a16="http://schemas.microsoft.com/office/drawing/2014/main" id="{75E48346-3BAB-6A45-BD6B-2E12F1AC491B}"/>
                  </a:ext>
                </a:extLst>
              </p:cNvPr>
              <p:cNvSpPr txBox="1"/>
              <p:nvPr userDrawn="1"/>
            </p:nvSpPr>
            <p:spPr>
              <a:xfrm>
                <a:off x="3914336" y="-176700"/>
                <a:ext cx="1315339" cy="107722"/>
              </a:xfrm>
              <a:prstGeom prst="rect">
                <a:avLst/>
              </a:prstGeom>
            </p:spPr>
            <p:txBody>
              <a:bodyPr vert="horz" wrap="none" lIns="108000" tIns="0" rIns="108000" bIns="0" rtlCol="0" anchor="ctr">
                <a:spAutoFit/>
              </a:bodyPr>
              <a:lstStyle/>
              <a:p>
                <a:pPr algn="ctr"/>
                <a:r>
                  <a:rPr lang="en-US" sz="700" dirty="0">
                    <a:solidFill>
                      <a:schemeClr val="accent2"/>
                    </a:solidFill>
                    <a:latin typeface="Arial" charset="0"/>
                    <a:ea typeface="Arial" charset="0"/>
                    <a:cs typeface="Arial" charset="0"/>
                  </a:rPr>
                  <a:t>KEEP CONTENT WITHIN THIS AREA</a:t>
                </a:r>
              </a:p>
            </p:txBody>
          </p:sp>
          <p:cxnSp>
            <p:nvCxnSpPr>
              <p:cNvPr id="64" name="Straight Arrow Connector 63">
                <a:extLst>
                  <a:ext uri="{FF2B5EF4-FFF2-40B4-BE49-F238E27FC236}">
                    <a16:creationId xmlns:a16="http://schemas.microsoft.com/office/drawing/2014/main" id="{7C3A3DDC-8736-8B47-957C-4DB3DC7BA389}"/>
                  </a:ext>
                </a:extLst>
              </p:cNvPr>
              <p:cNvCxnSpPr>
                <a:cxnSpLocks/>
                <a:stCxn id="30" idx="1"/>
                <a:endCxn id="22" idx="2"/>
              </p:cNvCxnSpPr>
              <p:nvPr userDrawn="1"/>
            </p:nvCxnSpPr>
            <p:spPr>
              <a:xfrm flipH="1">
                <a:off x="431801" y="-122839"/>
                <a:ext cx="3263313" cy="0"/>
              </a:xfrm>
              <a:prstGeom prst="straightConnector1">
                <a:avLst/>
              </a:prstGeom>
              <a:ln>
                <a:solidFill>
                  <a:schemeClr val="accent2"/>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E1BBA66-E33F-5246-A101-D1F7F9E3EFE0}"/>
                  </a:ext>
                </a:extLst>
              </p:cNvPr>
              <p:cNvCxnSpPr>
                <a:cxnSpLocks/>
                <a:stCxn id="30" idx="3"/>
                <a:endCxn id="22" idx="0"/>
              </p:cNvCxnSpPr>
              <p:nvPr userDrawn="1"/>
            </p:nvCxnSpPr>
            <p:spPr>
              <a:xfrm flipV="1">
                <a:off x="5448900" y="-122840"/>
                <a:ext cx="3263301" cy="1"/>
              </a:xfrm>
              <a:prstGeom prst="straightConnector1">
                <a:avLst/>
              </a:prstGeom>
              <a:ln>
                <a:solidFill>
                  <a:schemeClr val="accent2"/>
                </a:solidFill>
                <a:tailEnd type="arrow" w="sm" len="sm"/>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00980A37-D446-294D-95D8-4AE280E4D28B}"/>
              </a:ext>
            </a:extLst>
          </p:cNvPr>
          <p:cNvGrpSpPr/>
          <p:nvPr userDrawn="1"/>
        </p:nvGrpSpPr>
        <p:grpSpPr>
          <a:xfrm>
            <a:off x="-342617" y="1233488"/>
            <a:ext cx="335281" cy="4930977"/>
            <a:chOff x="-256403" y="1304924"/>
            <a:chExt cx="251461" cy="4843215"/>
          </a:xfrm>
        </p:grpSpPr>
        <p:grpSp>
          <p:nvGrpSpPr>
            <p:cNvPr id="36" name="Group 35">
              <a:extLst>
                <a:ext uri="{FF2B5EF4-FFF2-40B4-BE49-F238E27FC236}">
                  <a16:creationId xmlns:a16="http://schemas.microsoft.com/office/drawing/2014/main" id="{45EE91C7-0375-8348-97F0-234CD68ACFF0}"/>
                </a:ext>
              </a:extLst>
            </p:cNvPr>
            <p:cNvGrpSpPr/>
            <p:nvPr userDrawn="1"/>
          </p:nvGrpSpPr>
          <p:grpSpPr>
            <a:xfrm rot="16200000">
              <a:off x="-2552280" y="3600801"/>
              <a:ext cx="4843215" cy="251461"/>
              <a:chOff x="431800" y="-235792"/>
              <a:chExt cx="4400551" cy="235792"/>
            </a:xfrm>
          </p:grpSpPr>
          <p:cxnSp>
            <p:nvCxnSpPr>
              <p:cNvPr id="37" name="Straight Connector 36">
                <a:extLst>
                  <a:ext uri="{FF2B5EF4-FFF2-40B4-BE49-F238E27FC236}">
                    <a16:creationId xmlns:a16="http://schemas.microsoft.com/office/drawing/2014/main" id="{2EC75812-09C4-7D47-9562-5A8554E02090}"/>
                  </a:ext>
                </a:extLst>
              </p:cNvPr>
              <p:cNvCxnSpPr>
                <a:cxnSpLocks/>
              </p:cNvCxnSpPr>
              <p:nvPr userDrawn="1"/>
            </p:nvCxnSpPr>
            <p:spPr>
              <a:xfrm flipV="1">
                <a:off x="4832351" y="-235792"/>
                <a:ext cx="0" cy="23579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6B1498-4B03-674C-80E6-9988AA331A62}"/>
                  </a:ext>
                </a:extLst>
              </p:cNvPr>
              <p:cNvCxnSpPr>
                <a:cxnSpLocks/>
              </p:cNvCxnSpPr>
              <p:nvPr userDrawn="1"/>
            </p:nvCxnSpPr>
            <p:spPr>
              <a:xfrm flipV="1">
                <a:off x="431801" y="-235792"/>
                <a:ext cx="0" cy="23579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DD40D0F-5B45-A441-A065-F744384DF89A}"/>
                  </a:ext>
                </a:extLst>
              </p:cNvPr>
              <p:cNvSpPr/>
              <p:nvPr userDrawn="1"/>
            </p:nvSpPr>
            <p:spPr>
              <a:xfrm rot="5400000">
                <a:off x="2514180" y="-2318172"/>
                <a:ext cx="235791" cy="4400551"/>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0" name="TextBox 39">
              <a:extLst>
                <a:ext uri="{FF2B5EF4-FFF2-40B4-BE49-F238E27FC236}">
                  <a16:creationId xmlns:a16="http://schemas.microsoft.com/office/drawing/2014/main" id="{CE0455E3-6AFB-7D40-BC14-7ACB1F9DAD6E}"/>
                </a:ext>
              </a:extLst>
            </p:cNvPr>
            <p:cNvSpPr txBox="1"/>
            <p:nvPr userDrawn="1"/>
          </p:nvSpPr>
          <p:spPr>
            <a:xfrm rot="16200000">
              <a:off x="-991958" y="3686134"/>
              <a:ext cx="1722572" cy="80792"/>
            </a:xfrm>
            <a:prstGeom prst="rect">
              <a:avLst/>
            </a:prstGeom>
          </p:spPr>
          <p:txBody>
            <a:bodyPr vert="horz" wrap="none" lIns="108000" tIns="0" rIns="108000" bIns="0" rtlCol="0" anchor="ctr">
              <a:spAutoFit/>
            </a:bodyPr>
            <a:lstStyle/>
            <a:p>
              <a:pPr algn="ctr"/>
              <a:r>
                <a:rPr lang="en-US" sz="700" dirty="0">
                  <a:solidFill>
                    <a:schemeClr val="accent2"/>
                  </a:solidFill>
                  <a:latin typeface="Arial" charset="0"/>
                  <a:ea typeface="Arial" charset="0"/>
                  <a:cs typeface="Arial" charset="0"/>
                </a:rPr>
                <a:t>KEEP CONTENT WITHIN THIS AREA</a:t>
              </a:r>
            </a:p>
          </p:txBody>
        </p:sp>
        <p:cxnSp>
          <p:nvCxnSpPr>
            <p:cNvPr id="66" name="Straight Arrow Connector 65">
              <a:extLst>
                <a:ext uri="{FF2B5EF4-FFF2-40B4-BE49-F238E27FC236}">
                  <a16:creationId xmlns:a16="http://schemas.microsoft.com/office/drawing/2014/main" id="{369A0288-B930-114B-B48F-D4F3EF647C47}"/>
                </a:ext>
              </a:extLst>
            </p:cNvPr>
            <p:cNvCxnSpPr>
              <a:cxnSpLocks/>
              <a:stCxn id="40" idx="1"/>
            </p:cNvCxnSpPr>
            <p:nvPr userDrawn="1"/>
          </p:nvCxnSpPr>
          <p:spPr>
            <a:xfrm>
              <a:off x="-130672" y="4603424"/>
              <a:ext cx="0" cy="1544714"/>
            </a:xfrm>
            <a:prstGeom prst="straightConnector1">
              <a:avLst/>
            </a:prstGeom>
            <a:ln>
              <a:solidFill>
                <a:schemeClr val="accent2"/>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5709236-298B-344F-AFF7-86E5F553B2FA}"/>
                </a:ext>
              </a:extLst>
            </p:cNvPr>
            <p:cNvCxnSpPr>
              <a:cxnSpLocks/>
              <a:stCxn id="40" idx="3"/>
            </p:cNvCxnSpPr>
            <p:nvPr userDrawn="1"/>
          </p:nvCxnSpPr>
          <p:spPr>
            <a:xfrm flipH="1" flipV="1">
              <a:off x="-130673" y="1304928"/>
              <a:ext cx="1" cy="1544710"/>
            </a:xfrm>
            <a:prstGeom prst="straightConnector1">
              <a:avLst/>
            </a:prstGeom>
            <a:ln>
              <a:solidFill>
                <a:schemeClr val="accent2"/>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6943FE73-F9AD-6244-A555-E55A255D9C2B}"/>
              </a:ext>
            </a:extLst>
          </p:cNvPr>
          <p:cNvGrpSpPr/>
          <p:nvPr userDrawn="1"/>
        </p:nvGrpSpPr>
        <p:grpSpPr>
          <a:xfrm rot="16200000">
            <a:off x="12083282" y="537708"/>
            <a:ext cx="567396" cy="335281"/>
            <a:chOff x="431801" y="-235792"/>
            <a:chExt cx="4400550" cy="235792"/>
          </a:xfrm>
        </p:grpSpPr>
        <p:cxnSp>
          <p:nvCxnSpPr>
            <p:cNvPr id="70" name="Straight Connector 69">
              <a:extLst>
                <a:ext uri="{FF2B5EF4-FFF2-40B4-BE49-F238E27FC236}">
                  <a16:creationId xmlns:a16="http://schemas.microsoft.com/office/drawing/2014/main" id="{C3628860-D8D8-0042-9BCF-5AA5EE7B1049}"/>
                </a:ext>
              </a:extLst>
            </p:cNvPr>
            <p:cNvCxnSpPr>
              <a:cxnSpLocks/>
            </p:cNvCxnSpPr>
            <p:nvPr userDrawn="1"/>
          </p:nvCxnSpPr>
          <p:spPr>
            <a:xfrm flipV="1">
              <a:off x="4832351" y="-235792"/>
              <a:ext cx="0" cy="23579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8BB8402-4D22-B448-885D-1B05C4E245EB}"/>
                </a:ext>
              </a:extLst>
            </p:cNvPr>
            <p:cNvCxnSpPr>
              <a:cxnSpLocks/>
            </p:cNvCxnSpPr>
            <p:nvPr userDrawn="1"/>
          </p:nvCxnSpPr>
          <p:spPr>
            <a:xfrm flipV="1">
              <a:off x="431801" y="-235792"/>
              <a:ext cx="0" cy="23579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5AE26B18-92DF-3249-AC98-8FA7C7C05ACB}"/>
              </a:ext>
            </a:extLst>
          </p:cNvPr>
          <p:cNvGrpSpPr/>
          <p:nvPr userDrawn="1"/>
        </p:nvGrpSpPr>
        <p:grpSpPr>
          <a:xfrm rot="16200000">
            <a:off x="12114225" y="6284505"/>
            <a:ext cx="505509" cy="335281"/>
            <a:chOff x="431801" y="-235792"/>
            <a:chExt cx="4400550" cy="235792"/>
          </a:xfrm>
        </p:grpSpPr>
        <p:cxnSp>
          <p:nvCxnSpPr>
            <p:cNvPr id="84" name="Straight Connector 83">
              <a:extLst>
                <a:ext uri="{FF2B5EF4-FFF2-40B4-BE49-F238E27FC236}">
                  <a16:creationId xmlns:a16="http://schemas.microsoft.com/office/drawing/2014/main" id="{CF4903C6-7D49-3144-8CA4-C4535B8178AD}"/>
                </a:ext>
              </a:extLst>
            </p:cNvPr>
            <p:cNvCxnSpPr>
              <a:cxnSpLocks/>
            </p:cNvCxnSpPr>
            <p:nvPr userDrawn="1"/>
          </p:nvCxnSpPr>
          <p:spPr>
            <a:xfrm flipV="1">
              <a:off x="4832351" y="-235792"/>
              <a:ext cx="0" cy="23579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18B5DD9-7082-2F46-B230-AB7FEF259DF8}"/>
                </a:ext>
              </a:extLst>
            </p:cNvPr>
            <p:cNvCxnSpPr>
              <a:cxnSpLocks/>
            </p:cNvCxnSpPr>
            <p:nvPr userDrawn="1"/>
          </p:nvCxnSpPr>
          <p:spPr>
            <a:xfrm flipV="1">
              <a:off x="431801" y="-235792"/>
              <a:ext cx="0" cy="23579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2450701C-1FD4-734B-B53D-04C1A47F09EC}"/>
              </a:ext>
            </a:extLst>
          </p:cNvPr>
          <p:cNvGrpSpPr/>
          <p:nvPr userDrawn="1"/>
        </p:nvGrpSpPr>
        <p:grpSpPr>
          <a:xfrm rot="16200000">
            <a:off x="9902387" y="3532230"/>
            <a:ext cx="4929186" cy="335281"/>
            <a:chOff x="431801" y="-235792"/>
            <a:chExt cx="4462347" cy="235792"/>
          </a:xfrm>
        </p:grpSpPr>
        <p:cxnSp>
          <p:nvCxnSpPr>
            <p:cNvPr id="92" name="Straight Connector 91">
              <a:extLst>
                <a:ext uri="{FF2B5EF4-FFF2-40B4-BE49-F238E27FC236}">
                  <a16:creationId xmlns:a16="http://schemas.microsoft.com/office/drawing/2014/main" id="{EA7F5C02-DBA8-114C-B8AD-E6E39FB3E452}"/>
                </a:ext>
              </a:extLst>
            </p:cNvPr>
            <p:cNvCxnSpPr>
              <a:cxnSpLocks/>
            </p:cNvCxnSpPr>
            <p:nvPr userDrawn="1"/>
          </p:nvCxnSpPr>
          <p:spPr>
            <a:xfrm flipV="1">
              <a:off x="4894148" y="-235792"/>
              <a:ext cx="0" cy="23579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BBED8D4-0952-E441-B264-00A3F7C399D7}"/>
                </a:ext>
              </a:extLst>
            </p:cNvPr>
            <p:cNvCxnSpPr>
              <a:cxnSpLocks/>
            </p:cNvCxnSpPr>
            <p:nvPr userDrawn="1"/>
          </p:nvCxnSpPr>
          <p:spPr>
            <a:xfrm flipV="1">
              <a:off x="431801" y="-235792"/>
              <a:ext cx="0" cy="23579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3C2F4607-7DC3-324D-879F-E486D0EDF66B}"/>
              </a:ext>
            </a:extLst>
          </p:cNvPr>
          <p:cNvGrpSpPr/>
          <p:nvPr userDrawn="1"/>
        </p:nvGrpSpPr>
        <p:grpSpPr>
          <a:xfrm>
            <a:off x="4161864" y="6865965"/>
            <a:ext cx="3906818" cy="235790"/>
            <a:chOff x="3121388" y="6869197"/>
            <a:chExt cx="2930114" cy="235790"/>
          </a:xfrm>
        </p:grpSpPr>
        <p:grpSp>
          <p:nvGrpSpPr>
            <p:cNvPr id="11" name="Group 10">
              <a:extLst>
                <a:ext uri="{FF2B5EF4-FFF2-40B4-BE49-F238E27FC236}">
                  <a16:creationId xmlns:a16="http://schemas.microsoft.com/office/drawing/2014/main" id="{AEF875DB-5EB3-4849-8E5F-39088FA886E7}"/>
                </a:ext>
              </a:extLst>
            </p:cNvPr>
            <p:cNvGrpSpPr/>
            <p:nvPr userDrawn="1"/>
          </p:nvGrpSpPr>
          <p:grpSpPr>
            <a:xfrm>
              <a:off x="3184525" y="6869197"/>
              <a:ext cx="2774950" cy="60992"/>
              <a:chOff x="3184525" y="6869196"/>
              <a:chExt cx="2774950" cy="235791"/>
            </a:xfrm>
          </p:grpSpPr>
          <p:cxnSp>
            <p:nvCxnSpPr>
              <p:cNvPr id="73" name="Straight Connector 72">
                <a:extLst>
                  <a:ext uri="{FF2B5EF4-FFF2-40B4-BE49-F238E27FC236}">
                    <a16:creationId xmlns:a16="http://schemas.microsoft.com/office/drawing/2014/main" id="{401B80A4-C088-3F40-B2A2-2D862F375A3C}"/>
                  </a:ext>
                </a:extLst>
              </p:cNvPr>
              <p:cNvCxnSpPr>
                <a:cxnSpLocks/>
              </p:cNvCxnSpPr>
              <p:nvPr userDrawn="1"/>
            </p:nvCxnSpPr>
            <p:spPr>
              <a:xfrm flipV="1">
                <a:off x="3184525" y="6869196"/>
                <a:ext cx="0" cy="23579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2736629-EF45-5843-9E91-AF39A137BD0F}"/>
                  </a:ext>
                </a:extLst>
              </p:cNvPr>
              <p:cNvCxnSpPr>
                <a:cxnSpLocks/>
              </p:cNvCxnSpPr>
              <p:nvPr userDrawn="1"/>
            </p:nvCxnSpPr>
            <p:spPr>
              <a:xfrm flipV="1">
                <a:off x="4569513" y="6869196"/>
                <a:ext cx="0" cy="23579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5C415B-C58A-5143-B195-53B6A53B164E}"/>
                  </a:ext>
                </a:extLst>
              </p:cNvPr>
              <p:cNvCxnSpPr>
                <a:cxnSpLocks/>
              </p:cNvCxnSpPr>
              <p:nvPr userDrawn="1"/>
            </p:nvCxnSpPr>
            <p:spPr>
              <a:xfrm flipV="1">
                <a:off x="5959475" y="6869196"/>
                <a:ext cx="0" cy="23579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7" name="TextBox 86">
              <a:extLst>
                <a:ext uri="{FF2B5EF4-FFF2-40B4-BE49-F238E27FC236}">
                  <a16:creationId xmlns:a16="http://schemas.microsoft.com/office/drawing/2014/main" id="{7CA58A63-C828-AB49-B77B-45A6B4DBDD83}"/>
                </a:ext>
              </a:extLst>
            </p:cNvPr>
            <p:cNvSpPr txBox="1"/>
            <p:nvPr userDrawn="1"/>
          </p:nvSpPr>
          <p:spPr>
            <a:xfrm>
              <a:off x="3121388" y="6954537"/>
              <a:ext cx="153888" cy="86177"/>
            </a:xfrm>
            <a:prstGeom prst="rect">
              <a:avLst/>
            </a:prstGeom>
          </p:spPr>
          <p:txBody>
            <a:bodyPr vert="horz" wrap="none" lIns="0" tIns="0" rIns="0" bIns="0" rtlCol="0" anchor="ctr">
              <a:spAutoFit/>
            </a:bodyPr>
            <a:lstStyle/>
            <a:p>
              <a:pPr algn="ctr">
                <a:lnSpc>
                  <a:spcPct val="80000"/>
                </a:lnSpc>
              </a:pPr>
              <a:r>
                <a:rPr lang="en-US" sz="700" dirty="0">
                  <a:solidFill>
                    <a:schemeClr val="accent2"/>
                  </a:solidFill>
                  <a:latin typeface="Arial" charset="0"/>
                  <a:ea typeface="Arial" charset="0"/>
                  <a:cs typeface="Arial" charset="0"/>
                </a:rPr>
                <a:t>1/3</a:t>
              </a:r>
              <a:r>
                <a:rPr lang="en-US" sz="650" kern="1200" baseline="30000" dirty="0">
                  <a:solidFill>
                    <a:schemeClr val="accent2"/>
                  </a:solidFill>
                  <a:latin typeface="Arial" charset="0"/>
                  <a:ea typeface="Arial" charset="0"/>
                  <a:cs typeface="Arial" charset="0"/>
                </a:rPr>
                <a:t>RD</a:t>
              </a:r>
            </a:p>
          </p:txBody>
        </p:sp>
        <p:sp>
          <p:nvSpPr>
            <p:cNvPr id="89" name="TextBox 88">
              <a:extLst>
                <a:ext uri="{FF2B5EF4-FFF2-40B4-BE49-F238E27FC236}">
                  <a16:creationId xmlns:a16="http://schemas.microsoft.com/office/drawing/2014/main" id="{0005311A-1292-E544-A38B-88988BFE1577}"/>
                </a:ext>
              </a:extLst>
            </p:cNvPr>
            <p:cNvSpPr txBox="1"/>
            <p:nvPr userDrawn="1"/>
          </p:nvSpPr>
          <p:spPr>
            <a:xfrm>
              <a:off x="4487991" y="6954537"/>
              <a:ext cx="170720" cy="86177"/>
            </a:xfrm>
            <a:prstGeom prst="rect">
              <a:avLst/>
            </a:prstGeom>
          </p:spPr>
          <p:txBody>
            <a:bodyPr vert="horz" wrap="none" lIns="0" tIns="0" rIns="0" bIns="0" rtlCol="0" anchor="ctr">
              <a:spAutoFit/>
            </a:bodyPr>
            <a:lstStyle/>
            <a:p>
              <a:pPr algn="ctr">
                <a:lnSpc>
                  <a:spcPct val="80000"/>
                </a:lnSpc>
              </a:pPr>
              <a:r>
                <a:rPr lang="en-US" sz="700" dirty="0">
                  <a:solidFill>
                    <a:schemeClr val="accent2"/>
                  </a:solidFill>
                  <a:latin typeface="Arial" charset="0"/>
                  <a:ea typeface="Arial" charset="0"/>
                  <a:cs typeface="Arial" charset="0"/>
                </a:rPr>
                <a:t>HALF</a:t>
              </a:r>
            </a:p>
          </p:txBody>
        </p:sp>
        <p:sp>
          <p:nvSpPr>
            <p:cNvPr id="90" name="TextBox 89">
              <a:extLst>
                <a:ext uri="{FF2B5EF4-FFF2-40B4-BE49-F238E27FC236}">
                  <a16:creationId xmlns:a16="http://schemas.microsoft.com/office/drawing/2014/main" id="{417A683D-6BBC-AD4D-9603-29408D7E4EE4}"/>
                </a:ext>
              </a:extLst>
            </p:cNvPr>
            <p:cNvSpPr txBox="1"/>
            <p:nvPr userDrawn="1"/>
          </p:nvSpPr>
          <p:spPr>
            <a:xfrm>
              <a:off x="5869961" y="6954537"/>
              <a:ext cx="181541" cy="86177"/>
            </a:xfrm>
            <a:prstGeom prst="rect">
              <a:avLst/>
            </a:prstGeom>
          </p:spPr>
          <p:txBody>
            <a:bodyPr vert="horz" wrap="none" lIns="0" tIns="0" rIns="0" bIns="0" rtlCol="0" anchor="ctr">
              <a:spAutoFit/>
            </a:bodyPr>
            <a:lstStyle/>
            <a:p>
              <a:pPr algn="ctr">
                <a:lnSpc>
                  <a:spcPct val="80000"/>
                </a:lnSpc>
              </a:pPr>
              <a:r>
                <a:rPr lang="en-US" sz="700" dirty="0">
                  <a:solidFill>
                    <a:schemeClr val="accent2"/>
                  </a:solidFill>
                  <a:latin typeface="Arial" charset="0"/>
                  <a:ea typeface="Arial" charset="0"/>
                  <a:cs typeface="Arial" charset="0"/>
                </a:rPr>
                <a:t>2/3</a:t>
              </a:r>
              <a:r>
                <a:rPr lang="en-US" sz="650" baseline="30000" dirty="0">
                  <a:solidFill>
                    <a:schemeClr val="accent2"/>
                  </a:solidFill>
                  <a:latin typeface="Arial" charset="0"/>
                  <a:ea typeface="Arial" charset="0"/>
                  <a:cs typeface="Arial" charset="0"/>
                </a:rPr>
                <a:t>RDS</a:t>
              </a:r>
            </a:p>
          </p:txBody>
        </p:sp>
        <p:grpSp>
          <p:nvGrpSpPr>
            <p:cNvPr id="91" name="Group 90">
              <a:extLst>
                <a:ext uri="{FF2B5EF4-FFF2-40B4-BE49-F238E27FC236}">
                  <a16:creationId xmlns:a16="http://schemas.microsoft.com/office/drawing/2014/main" id="{3236913A-BD45-484F-BBAE-557205654333}"/>
                </a:ext>
              </a:extLst>
            </p:cNvPr>
            <p:cNvGrpSpPr/>
            <p:nvPr userDrawn="1"/>
          </p:nvGrpSpPr>
          <p:grpSpPr>
            <a:xfrm>
              <a:off x="3184525" y="7040714"/>
              <a:ext cx="2774950" cy="64273"/>
              <a:chOff x="3184525" y="6869196"/>
              <a:chExt cx="2774950" cy="235791"/>
            </a:xfrm>
          </p:grpSpPr>
          <p:cxnSp>
            <p:nvCxnSpPr>
              <p:cNvPr id="94" name="Straight Connector 93">
                <a:extLst>
                  <a:ext uri="{FF2B5EF4-FFF2-40B4-BE49-F238E27FC236}">
                    <a16:creationId xmlns:a16="http://schemas.microsoft.com/office/drawing/2014/main" id="{B8DC771C-3FBD-2747-9F87-9ED9BB8478E7}"/>
                  </a:ext>
                </a:extLst>
              </p:cNvPr>
              <p:cNvCxnSpPr>
                <a:cxnSpLocks/>
              </p:cNvCxnSpPr>
              <p:nvPr userDrawn="1"/>
            </p:nvCxnSpPr>
            <p:spPr>
              <a:xfrm flipV="1">
                <a:off x="3184525" y="6869196"/>
                <a:ext cx="0" cy="23579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E5CA426-9DD9-D944-BE42-16A5DAC54CDC}"/>
                  </a:ext>
                </a:extLst>
              </p:cNvPr>
              <p:cNvCxnSpPr>
                <a:cxnSpLocks/>
              </p:cNvCxnSpPr>
              <p:nvPr userDrawn="1"/>
            </p:nvCxnSpPr>
            <p:spPr>
              <a:xfrm flipV="1">
                <a:off x="4569513" y="6869196"/>
                <a:ext cx="0" cy="23579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2052529-8A86-4346-9F9F-9FB1DD488169}"/>
                  </a:ext>
                </a:extLst>
              </p:cNvPr>
              <p:cNvCxnSpPr>
                <a:cxnSpLocks/>
              </p:cNvCxnSpPr>
              <p:nvPr userDrawn="1"/>
            </p:nvCxnSpPr>
            <p:spPr>
              <a:xfrm flipV="1">
                <a:off x="5959475" y="6869196"/>
                <a:ext cx="0" cy="23579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98" name="Slide Number Placeholder 97">
            <a:extLst>
              <a:ext uri="{FF2B5EF4-FFF2-40B4-BE49-F238E27FC236}">
                <a16:creationId xmlns:a16="http://schemas.microsoft.com/office/drawing/2014/main" id="{8B997069-D21E-5945-9056-B66AD470AD31}"/>
              </a:ext>
            </a:extLst>
          </p:cNvPr>
          <p:cNvSpPr>
            <a:spLocks noGrp="1"/>
          </p:cNvSpPr>
          <p:nvPr userDrawn="1">
            <p:ph type="sldNum" sz="quarter" idx="4"/>
          </p:nvPr>
        </p:nvSpPr>
        <p:spPr>
          <a:xfrm>
            <a:off x="11720052" y="6516149"/>
            <a:ext cx="467272" cy="174625"/>
          </a:xfrm>
          <a:prstGeom prst="rect">
            <a:avLst/>
          </a:prstGeom>
          <a:solidFill>
            <a:schemeClr val="bg1"/>
          </a:solidFill>
          <a:ln>
            <a:noFill/>
          </a:ln>
        </p:spPr>
        <p:txBody>
          <a:bodyPr vert="horz" wrap="square" lIns="0" tIns="0" rIns="0" bIns="0" rtlCol="0" anchor="ctr">
            <a:noAutofit/>
          </a:bodyPr>
          <a:lstStyle>
            <a:lvl1pPr algn="l">
              <a:defRPr sz="900" b="1">
                <a:solidFill>
                  <a:schemeClr val="accent1"/>
                </a:solidFill>
              </a:defRPr>
            </a:lvl1pPr>
          </a:lstStyle>
          <a:p>
            <a:pPr marL="12700"/>
            <a:fld id="{078C017C-E1B9-8443-B047-B08AAA027B45}" type="slidenum">
              <a:rPr lang="en-US" smtClean="0"/>
              <a:pPr marL="12700"/>
              <a:t>‹#›</a:t>
            </a:fld>
            <a:endParaRPr lang="en-US" dirty="0"/>
          </a:p>
        </p:txBody>
      </p:sp>
      <p:sp>
        <p:nvSpPr>
          <p:cNvPr id="5" name="Footer Placeholder 4">
            <a:extLst>
              <a:ext uri="{FF2B5EF4-FFF2-40B4-BE49-F238E27FC236}">
                <a16:creationId xmlns:a16="http://schemas.microsoft.com/office/drawing/2014/main" id="{C9CDD5D0-2B57-DD49-8A52-35BB8429C6FC}"/>
              </a:ext>
            </a:extLst>
          </p:cNvPr>
          <p:cNvSpPr>
            <a:spLocks noGrp="1"/>
          </p:cNvSpPr>
          <p:nvPr userDrawn="1">
            <p:ph type="ftr" sz="quarter" idx="3"/>
          </p:nvPr>
        </p:nvSpPr>
        <p:spPr>
          <a:xfrm>
            <a:off x="0" y="6864579"/>
            <a:ext cx="0" cy="0"/>
          </a:xfrm>
          <a:prstGeom prst="rect">
            <a:avLst/>
          </a:prstGeom>
          <a:ln w="0">
            <a:solidFill>
              <a:schemeClr val="bg1">
                <a:alpha val="0"/>
              </a:schemeClr>
            </a:solidFill>
          </a:ln>
        </p:spPr>
        <p:txBody>
          <a:bodyPr vert="horz" lIns="0" tIns="0" rIns="0" bIns="0" rtlCol="0" anchor="b"/>
          <a:lstStyle>
            <a:lvl1pPr marL="4763" indent="0" algn="l">
              <a:buFont typeface="Arial" panose="020B0604020202020204" pitchFamily="34" charset="0"/>
              <a:buNone/>
              <a:tabLst/>
              <a:defRPr sz="200">
                <a:solidFill>
                  <a:schemeClr val="tx1">
                    <a:alpha val="0"/>
                  </a:schemeClr>
                </a:solidFill>
              </a:defRPr>
            </a:lvl1pPr>
            <a:lvl2pPr marL="4763" indent="0" algn="l">
              <a:tabLst/>
              <a:defRPr sz="1100"/>
            </a:lvl2pPr>
            <a:lvl3pPr marL="4763" indent="0" algn="l">
              <a:tabLst/>
              <a:defRPr sz="1100"/>
            </a:lvl3pPr>
            <a:lvl4pPr marL="4763" indent="0" algn="l">
              <a:tabLst/>
              <a:defRPr sz="1100"/>
            </a:lvl4pPr>
            <a:lvl5pPr marL="4763" indent="0" algn="l">
              <a:tabLst/>
              <a:defRPr sz="1100"/>
            </a:lvl5pPr>
            <a:lvl6pPr marL="4763" indent="0" algn="l">
              <a:tabLst/>
              <a:defRPr sz="1100"/>
            </a:lvl6pPr>
            <a:lvl7pPr marL="4763" indent="0" algn="l">
              <a:tabLst/>
              <a:defRPr sz="1100"/>
            </a:lvl7pPr>
            <a:lvl8pPr marL="4763" indent="0" algn="l">
              <a:tabLst/>
              <a:defRPr sz="1100"/>
            </a:lvl8pPr>
            <a:lvl9pPr marL="4763" indent="0" algn="l">
              <a:tabLst/>
              <a:defRPr sz="1100"/>
            </a:lvl9pPr>
          </a:lstStyle>
          <a:p>
            <a:endParaRPr lang="en-US" dirty="0"/>
          </a:p>
        </p:txBody>
      </p:sp>
    </p:spTree>
    <p:extLst>
      <p:ext uri="{BB962C8B-B14F-4D97-AF65-F5344CB8AC3E}">
        <p14:creationId xmlns:p14="http://schemas.microsoft.com/office/powerpoint/2010/main" val="3082029863"/>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1900" b="1" kern="1200" cap="all" baseline="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600"/>
        </a:spcBef>
        <a:spcAft>
          <a:spcPts val="300"/>
        </a:spcAft>
        <a:buClrTx/>
        <a:buSzTx/>
        <a:buFont typeface="Wingdings" pitchFamily="2" charset="2"/>
        <a:buNone/>
        <a:tabLst/>
        <a:defRPr sz="14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300"/>
        </a:spcAft>
        <a:buFont typeface="System Font Regular"/>
        <a:buNone/>
        <a:tabLst/>
        <a:defRPr sz="1400" kern="1200">
          <a:solidFill>
            <a:schemeClr val="tx1"/>
          </a:solidFill>
          <a:latin typeface="+mn-lt"/>
          <a:ea typeface="+mn-ea"/>
          <a:cs typeface="+mn-cs"/>
        </a:defRPr>
      </a:lvl2pPr>
      <a:lvl3pPr marL="266700" indent="-266700" algn="l" defTabSz="914400" rtl="0" eaLnBrk="1" latinLnBrk="0" hangingPunct="1">
        <a:lnSpc>
          <a:spcPct val="90000"/>
        </a:lnSpc>
        <a:spcBef>
          <a:spcPts val="0"/>
        </a:spcBef>
        <a:spcAft>
          <a:spcPts val="300"/>
        </a:spcAft>
        <a:buFont typeface="Wingdings" pitchFamily="2" charset="2"/>
        <a:buChar char="§"/>
        <a:tabLst/>
        <a:defRPr sz="1400" kern="1200">
          <a:solidFill>
            <a:schemeClr val="tx1"/>
          </a:solidFill>
          <a:latin typeface="+mn-lt"/>
          <a:ea typeface="+mn-ea"/>
          <a:cs typeface="+mn-cs"/>
        </a:defRPr>
      </a:lvl3pPr>
      <a:lvl4pPr marL="550800" indent="-266400" algn="l" defTabSz="914400" rtl="0" eaLnBrk="1" latinLnBrk="0" hangingPunct="1">
        <a:lnSpc>
          <a:spcPct val="90000"/>
        </a:lnSpc>
        <a:spcBef>
          <a:spcPts val="0"/>
        </a:spcBef>
        <a:spcAft>
          <a:spcPts val="300"/>
        </a:spcAft>
        <a:buFont typeface="System Font Regular"/>
        <a:buChar char="–"/>
        <a:tabLst/>
        <a:defRPr sz="1400" kern="1200">
          <a:solidFill>
            <a:schemeClr val="tx1"/>
          </a:solidFill>
          <a:latin typeface="+mn-lt"/>
          <a:ea typeface="+mn-ea"/>
          <a:cs typeface="+mn-cs"/>
        </a:defRPr>
      </a:lvl4pPr>
      <a:lvl5pPr marL="835200" indent="-266400" algn="l" defTabSz="914400" rtl="0" eaLnBrk="1" latinLnBrk="0" hangingPunct="1">
        <a:lnSpc>
          <a:spcPct val="90000"/>
        </a:lnSpc>
        <a:spcBef>
          <a:spcPts val="0"/>
        </a:spcBef>
        <a:spcAft>
          <a:spcPts val="300"/>
        </a:spcAft>
        <a:buFont typeface="System Font Regular"/>
        <a:buChar char="–"/>
        <a:tabLst/>
        <a:defRPr sz="1400" kern="1200">
          <a:solidFill>
            <a:schemeClr val="tx1"/>
          </a:solidFill>
          <a:latin typeface="+mn-lt"/>
          <a:ea typeface="+mn-ea"/>
          <a:cs typeface="+mn-cs"/>
        </a:defRPr>
      </a:lvl5pPr>
      <a:lvl6pPr marL="835200" indent="-266400" algn="l" defTabSz="914400" rtl="0" eaLnBrk="1" latinLnBrk="0" hangingPunct="1">
        <a:lnSpc>
          <a:spcPct val="90000"/>
        </a:lnSpc>
        <a:spcBef>
          <a:spcPts val="0"/>
        </a:spcBef>
        <a:spcAft>
          <a:spcPts val="300"/>
        </a:spcAft>
        <a:buFont typeface="System Font Regular"/>
        <a:buChar char="–"/>
        <a:tabLst/>
        <a:defRPr sz="1400" kern="1200">
          <a:solidFill>
            <a:schemeClr val="tx1"/>
          </a:solidFill>
          <a:latin typeface="+mn-lt"/>
          <a:ea typeface="+mn-ea"/>
          <a:cs typeface="+mn-cs"/>
        </a:defRPr>
      </a:lvl6pPr>
      <a:lvl7pPr marL="835200" indent="-266400" algn="l" defTabSz="914400" rtl="0" eaLnBrk="1" latinLnBrk="0" hangingPunct="1">
        <a:lnSpc>
          <a:spcPct val="90000"/>
        </a:lnSpc>
        <a:spcBef>
          <a:spcPts val="0"/>
        </a:spcBef>
        <a:spcAft>
          <a:spcPts val="300"/>
        </a:spcAft>
        <a:buFont typeface="System Font Regular"/>
        <a:buChar char="–"/>
        <a:tabLst/>
        <a:defRPr sz="1400" kern="1200">
          <a:solidFill>
            <a:schemeClr val="tx1"/>
          </a:solidFill>
          <a:latin typeface="+mn-lt"/>
          <a:ea typeface="+mn-ea"/>
          <a:cs typeface="+mn-cs"/>
        </a:defRPr>
      </a:lvl7pPr>
      <a:lvl8pPr marL="835200" indent="-266400" algn="l" defTabSz="914400" rtl="0" eaLnBrk="1" latinLnBrk="0" hangingPunct="1">
        <a:lnSpc>
          <a:spcPct val="90000"/>
        </a:lnSpc>
        <a:spcBef>
          <a:spcPts val="0"/>
        </a:spcBef>
        <a:spcAft>
          <a:spcPts val="300"/>
        </a:spcAft>
        <a:buFont typeface="System Font Regular"/>
        <a:buChar char="–"/>
        <a:tabLst/>
        <a:defRPr sz="1400" kern="1200">
          <a:solidFill>
            <a:schemeClr val="tx1"/>
          </a:solidFill>
          <a:latin typeface="+mn-lt"/>
          <a:ea typeface="+mn-ea"/>
          <a:cs typeface="+mn-cs"/>
        </a:defRPr>
      </a:lvl8pPr>
      <a:lvl9pPr marL="835200" indent="-266400" algn="l" defTabSz="914400" rtl="0" eaLnBrk="1" latinLnBrk="0" hangingPunct="1">
        <a:lnSpc>
          <a:spcPct val="90000"/>
        </a:lnSpc>
        <a:spcBef>
          <a:spcPts val="0"/>
        </a:spcBef>
        <a:spcAft>
          <a:spcPts val="300"/>
        </a:spcAft>
        <a:buFont typeface="System Font Regular"/>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266700" indent="-266700" algn="l" defTabSz="914400" rtl="0" eaLnBrk="1" latinLnBrk="0" hangingPunct="1">
        <a:lnSpc>
          <a:spcPct val="90000"/>
        </a:lnSpc>
        <a:spcBef>
          <a:spcPts val="0"/>
        </a:spcBef>
        <a:spcAft>
          <a:spcPts val="300"/>
        </a:spcAft>
        <a:buFont typeface="Wingdings" pitchFamily="2" charset="2"/>
        <a:buChar char="§"/>
        <a:tabLst/>
        <a:defRPr sz="1200" kern="1200">
          <a:solidFill>
            <a:schemeClr val="tx1"/>
          </a:solidFill>
          <a:latin typeface="+mn-lt"/>
          <a:ea typeface="+mn-ea"/>
          <a:cs typeface="+mn-cs"/>
        </a:defRPr>
      </a:lvl2pPr>
      <a:lvl3pPr marL="577850" indent="-301625" algn="l" defTabSz="914400" rtl="0" eaLnBrk="1" latinLnBrk="0" hangingPunct="1">
        <a:lnSpc>
          <a:spcPct val="90000"/>
        </a:lnSpc>
        <a:spcBef>
          <a:spcPts val="0"/>
        </a:spcBef>
        <a:spcAft>
          <a:spcPts val="300"/>
        </a:spcAft>
        <a:buFont typeface="System Font Regular"/>
        <a:buChar char="–"/>
        <a:tabLst/>
        <a:defRPr sz="1200" kern="1200">
          <a:solidFill>
            <a:schemeClr val="tx1"/>
          </a:solidFill>
          <a:latin typeface="+mn-lt"/>
          <a:ea typeface="+mn-ea"/>
          <a:cs typeface="+mn-cs"/>
        </a:defRPr>
      </a:lvl3pPr>
      <a:lvl4pPr marL="869950" indent="-277813" algn="l" defTabSz="914400" rtl="0" eaLnBrk="1" latinLnBrk="0" hangingPunct="1">
        <a:lnSpc>
          <a:spcPct val="90000"/>
        </a:lnSpc>
        <a:spcBef>
          <a:spcPts val="0"/>
        </a:spcBef>
        <a:spcAft>
          <a:spcPts val="300"/>
        </a:spcAft>
        <a:buFont typeface="System Font Regular"/>
        <a:buChar char="–"/>
        <a:tabLst/>
        <a:defRPr sz="1200" kern="1200">
          <a:solidFill>
            <a:schemeClr val="tx1"/>
          </a:solidFill>
          <a:latin typeface="+mn-lt"/>
          <a:ea typeface="+mn-ea"/>
          <a:cs typeface="+mn-cs"/>
        </a:defRPr>
      </a:lvl4pPr>
      <a:lvl5pPr marL="869950" indent="-277813" algn="l" defTabSz="914400" rtl="0" eaLnBrk="1" latinLnBrk="0" hangingPunct="1">
        <a:lnSpc>
          <a:spcPct val="90000"/>
        </a:lnSpc>
        <a:spcBef>
          <a:spcPts val="0"/>
        </a:spcBef>
        <a:spcAft>
          <a:spcPts val="300"/>
        </a:spcAft>
        <a:buFont typeface="System Font Regular"/>
        <a:buChar char="–"/>
        <a:tabLst/>
        <a:defRPr sz="1200" kern="1200">
          <a:solidFill>
            <a:schemeClr val="tx1"/>
          </a:solidFill>
          <a:latin typeface="+mn-lt"/>
          <a:ea typeface="+mn-ea"/>
          <a:cs typeface="+mn-cs"/>
        </a:defRPr>
      </a:lvl5pPr>
      <a:lvl6pPr marL="869950" indent="-277813" algn="l" defTabSz="914400" rtl="0" eaLnBrk="1" latinLnBrk="0" hangingPunct="1">
        <a:lnSpc>
          <a:spcPct val="90000"/>
        </a:lnSpc>
        <a:spcBef>
          <a:spcPts val="0"/>
        </a:spcBef>
        <a:spcAft>
          <a:spcPts val="300"/>
        </a:spcAft>
        <a:buFont typeface="System Font Regular"/>
        <a:buChar char="–"/>
        <a:tabLst/>
        <a:defRPr sz="1200" kern="1200">
          <a:solidFill>
            <a:schemeClr val="tx1"/>
          </a:solidFill>
          <a:latin typeface="+mn-lt"/>
          <a:ea typeface="+mn-ea"/>
          <a:cs typeface="+mn-cs"/>
        </a:defRPr>
      </a:lvl6pPr>
      <a:lvl7pPr marL="869950" indent="-277813" algn="l" defTabSz="914400" rtl="0" eaLnBrk="1" latinLnBrk="0" hangingPunct="1">
        <a:lnSpc>
          <a:spcPct val="90000"/>
        </a:lnSpc>
        <a:spcBef>
          <a:spcPts val="0"/>
        </a:spcBef>
        <a:spcAft>
          <a:spcPts val="300"/>
        </a:spcAft>
        <a:buFont typeface="System Font Regular"/>
        <a:buChar char="–"/>
        <a:tabLst/>
        <a:defRPr sz="1200" kern="1200">
          <a:solidFill>
            <a:schemeClr val="tx1"/>
          </a:solidFill>
          <a:latin typeface="+mn-lt"/>
          <a:ea typeface="+mn-ea"/>
          <a:cs typeface="+mn-cs"/>
        </a:defRPr>
      </a:lvl7pPr>
      <a:lvl8pPr marL="869950" indent="-277813" algn="l" defTabSz="914400" rtl="0" eaLnBrk="1" latinLnBrk="0" hangingPunct="1">
        <a:lnSpc>
          <a:spcPct val="90000"/>
        </a:lnSpc>
        <a:spcBef>
          <a:spcPts val="0"/>
        </a:spcBef>
        <a:spcAft>
          <a:spcPts val="300"/>
        </a:spcAft>
        <a:buFont typeface="System Font Regular"/>
        <a:buChar char="–"/>
        <a:tabLst/>
        <a:defRPr sz="1200" kern="1200">
          <a:solidFill>
            <a:schemeClr val="tx1"/>
          </a:solidFill>
          <a:latin typeface="+mn-lt"/>
          <a:ea typeface="+mn-ea"/>
          <a:cs typeface="+mn-cs"/>
        </a:defRPr>
      </a:lvl8pPr>
      <a:lvl9pPr marL="869950" indent="-277813" algn="l" defTabSz="914400" rtl="0" eaLnBrk="1" latinLnBrk="0" hangingPunct="1">
        <a:lnSpc>
          <a:spcPct val="90000"/>
        </a:lnSpc>
        <a:spcBef>
          <a:spcPts val="0"/>
        </a:spcBef>
        <a:spcAft>
          <a:spcPts val="300"/>
        </a:spcAft>
        <a:buFont typeface="System Font Regular"/>
        <a:buChar char="–"/>
        <a:tabLst/>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A4A3A4"/>
          </p15:clr>
        </p15:guide>
        <p15:guide id="3" pos="272">
          <p15:clr>
            <a:srgbClr val="C35EA4"/>
          </p15:clr>
        </p15:guide>
        <p15:guide id="4" pos="5488">
          <p15:clr>
            <a:srgbClr val="C35EA4"/>
          </p15:clr>
        </p15:guide>
        <p15:guide id="5" orient="horz" pos="624">
          <p15:clr>
            <a:srgbClr val="A4A3A4"/>
          </p15:clr>
        </p15:guide>
        <p15:guide id="6" orient="horz" pos="777">
          <p15:clr>
            <a:srgbClr val="F26B43"/>
          </p15:clr>
        </p15:guide>
        <p15:guide id="7" orient="horz" pos="3884">
          <p15:clr>
            <a:srgbClr val="F26B43"/>
          </p15:clr>
        </p15:guide>
        <p15:guide id="9" orient="horz" pos="3906">
          <p15:clr>
            <a:srgbClr val="A4A3A4"/>
          </p15:clr>
        </p15:guide>
        <p15:guide id="10" orient="horz" pos="4224">
          <p15:clr>
            <a:srgbClr val="A4A3A4"/>
          </p15:clr>
        </p15:guide>
        <p15:guide id="11" orient="horz" pos="265">
          <p15:clr>
            <a:srgbClr val="A4A3A4"/>
          </p15:clr>
        </p15:guide>
        <p15:guide id="13" pos="5624">
          <p15:clr>
            <a:srgbClr val="F26B43"/>
          </p15:clr>
        </p15:guide>
        <p15:guide id="14" orient="horz" pos="701">
          <p15:clr>
            <a:srgbClr val="5ACBF0"/>
          </p15:clr>
        </p15:guide>
        <p15:guide id="15" pos="136">
          <p15:clr>
            <a:srgbClr val="F26B43"/>
          </p15:clr>
        </p15:guide>
        <p15:guide id="16" pos="2006">
          <p15:clr>
            <a:srgbClr val="A4A3A4"/>
          </p15:clr>
        </p15:guide>
        <p15:guide id="17" pos="3754">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85498-B794-47BE-8114-74F7E0FD517C}" type="datetimeFigureOut">
              <a:rPr lang="en-US" smtClean="0"/>
              <a:t>5/16/2023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0BF67-9D01-472F-A559-1C774ABCED77}" type="slidenum">
              <a:rPr lang="en-US" smtClean="0"/>
              <a:t>‹#›</a:t>
            </a:fld>
            <a:endParaRPr lang="en-US"/>
          </a:p>
        </p:txBody>
      </p:sp>
    </p:spTree>
    <p:extLst>
      <p:ext uri="{BB962C8B-B14F-4D97-AF65-F5344CB8AC3E}">
        <p14:creationId xmlns:p14="http://schemas.microsoft.com/office/powerpoint/2010/main" val="93097864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chart" Target="../charts/chart6.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hart" Target="../charts/chart7.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hyperlink" Target="https://www.vccs.edu/opportunity-2027-strategic-plan/#1626795291154-2863f094-cb4f" TargetMode="External"/><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hyperlink" Target="mailto:info@vccs.edu?subject=Performance%20Based%20Funding%20Model%20college%20data%20inqui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F97EA4D9-9749-4EEB-BFAC-4B3ADB145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0" name="Rectangle 109">
            <a:extLst>
              <a:ext uri="{FF2B5EF4-FFF2-40B4-BE49-F238E27FC236}">
                <a16:creationId xmlns:a16="http://schemas.microsoft.com/office/drawing/2014/main" id="{492F1A68-034C-442E-9134-94BE7AB13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6858000"/>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1999" cy="6418881"/>
          </a:xfrm>
          <a:prstGeom prst="rect">
            <a:avLst/>
          </a:prstGeom>
          <a:gradFill>
            <a:gsLst>
              <a:gs pos="0">
                <a:schemeClr val="accent1">
                  <a:lumMod val="50000"/>
                  <a:alpha val="39000"/>
                </a:schemeClr>
              </a:gs>
              <a:gs pos="100000">
                <a:schemeClr val="accent1">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3821" y="-864"/>
            <a:ext cx="3608179" cy="6858864"/>
          </a:xfrm>
          <a:prstGeom prst="rect">
            <a:avLst/>
          </a:prstGeom>
          <a:gradFill>
            <a:gsLst>
              <a:gs pos="14000">
                <a:schemeClr val="accent1">
                  <a:lumMod val="75000"/>
                  <a:alpha val="48000"/>
                </a:schemeClr>
              </a:gs>
              <a:gs pos="99000">
                <a:srgbClr val="000000">
                  <a:alpha val="54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07401">
            <a:off x="6059728" y="779270"/>
            <a:ext cx="4967533" cy="4988390"/>
          </a:xfrm>
          <a:prstGeom prst="ellipse">
            <a:avLst/>
          </a:prstGeom>
          <a:gradFill>
            <a:gsLst>
              <a:gs pos="0">
                <a:srgbClr val="000000">
                  <a:alpha val="6000"/>
                </a:srgbClr>
              </a:gs>
              <a:gs pos="100000">
                <a:schemeClr val="accent1">
                  <a:lumMod val="60000"/>
                  <a:lumOff val="40000"/>
                  <a:alpha val="1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48146877-8530-4425-9EDD-B3043B4E4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656" y="0"/>
            <a:ext cx="8148582" cy="6858864"/>
          </a:xfrm>
          <a:prstGeom prst="rect">
            <a:avLst/>
          </a:prstGeom>
          <a:gradFill>
            <a:gsLst>
              <a:gs pos="0">
                <a:schemeClr val="accent1">
                  <a:lumMod val="75000"/>
                  <a:alpha val="6000"/>
                </a:schemeClr>
              </a:gs>
              <a:gs pos="99000">
                <a:srgbClr val="000000">
                  <a:alpha val="63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86865" y="818984"/>
            <a:ext cx="6596245" cy="2894143"/>
          </a:xfrm>
        </p:spPr>
        <p:txBody>
          <a:bodyPr vert="horz" lIns="91440" tIns="45720" rIns="91440" bIns="45720" numCol="1" anchorCtr="0" compatLnSpc="1">
            <a:prstTxWarp prst="textNoShape">
              <a:avLst/>
            </a:prstTxWarp>
            <a:normAutofit/>
          </a:bodyPr>
          <a:lstStyle/>
          <a:p>
            <a:pPr algn="r"/>
            <a:br>
              <a:rPr lang="en-US" sz="3700" dirty="0">
                <a:solidFill>
                  <a:srgbClr val="FFFFFF"/>
                </a:solidFill>
              </a:rPr>
            </a:br>
            <a:r>
              <a:rPr lang="en-US" sz="3700" dirty="0">
                <a:solidFill>
                  <a:srgbClr val="FFFFFF"/>
                </a:solidFill>
              </a:rPr>
              <a:t>Outcomes-Based Funding Model Metrics Update</a:t>
            </a:r>
            <a:br>
              <a:rPr lang="en-US" sz="3700" dirty="0">
                <a:solidFill>
                  <a:srgbClr val="FFFFFF"/>
                </a:solidFill>
              </a:rPr>
            </a:br>
            <a:br>
              <a:rPr lang="en-US" sz="3700" dirty="0">
                <a:solidFill>
                  <a:srgbClr val="FFFFFF"/>
                </a:solidFill>
              </a:rPr>
            </a:br>
            <a:endParaRPr lang="en-US" sz="3700" dirty="0">
              <a:solidFill>
                <a:srgbClr val="FFFFFF"/>
              </a:solidFill>
              <a:effectLst>
                <a:outerShdw blurRad="38100" dist="38100" dir="2700000" algn="tl">
                  <a:srgbClr val="000000"/>
                </a:outerShdw>
              </a:effectLst>
            </a:endParaRPr>
          </a:p>
        </p:txBody>
      </p:sp>
      <p:sp>
        <p:nvSpPr>
          <p:cNvPr id="4" name="Subtitle 3">
            <a:extLst>
              <a:ext uri="{FF2B5EF4-FFF2-40B4-BE49-F238E27FC236}">
                <a16:creationId xmlns:a16="http://schemas.microsoft.com/office/drawing/2014/main" id="{F5602503-C0E0-45FB-8F15-9D5D0EE0BBB2}"/>
              </a:ext>
            </a:extLst>
          </p:cNvPr>
          <p:cNvSpPr>
            <a:spLocks noGrp="1"/>
          </p:cNvSpPr>
          <p:nvPr>
            <p:ph type="subTitle" idx="1"/>
          </p:nvPr>
        </p:nvSpPr>
        <p:spPr>
          <a:xfrm>
            <a:off x="1931874" y="3938978"/>
            <a:ext cx="5919500" cy="1383351"/>
          </a:xfrm>
        </p:spPr>
        <p:txBody>
          <a:bodyPr>
            <a:normAutofit/>
          </a:bodyPr>
          <a:lstStyle/>
          <a:p>
            <a:pPr algn="r"/>
            <a:r>
              <a:rPr lang="en-US" dirty="0">
                <a:solidFill>
                  <a:srgbClr val="FFFFFF"/>
                </a:solidFill>
              </a:rPr>
              <a:t>May 2023</a:t>
            </a:r>
          </a:p>
        </p:txBody>
      </p:sp>
      <p:pic>
        <p:nvPicPr>
          <p:cNvPr id="53" name="Picture 52" descr="Magnifying glass showing decling performance">
            <a:extLst>
              <a:ext uri="{FF2B5EF4-FFF2-40B4-BE49-F238E27FC236}">
                <a16:creationId xmlns:a16="http://schemas.microsoft.com/office/drawing/2014/main" id="{0B8A0489-EF79-467E-AA12-4DAC86C77D73}"/>
              </a:ext>
            </a:extLst>
          </p:cNvPr>
          <p:cNvPicPr>
            <a:picLocks noChangeAspect="1"/>
          </p:cNvPicPr>
          <p:nvPr/>
        </p:nvPicPr>
        <p:blipFill rotWithShape="1">
          <a:blip r:embed="rId3"/>
          <a:srcRect l="18315" r="48801" b="-2"/>
          <a:stretch/>
        </p:blipFill>
        <p:spPr>
          <a:xfrm>
            <a:off x="8580508" y="770965"/>
            <a:ext cx="2460039" cy="4993530"/>
          </a:xfrm>
          <a:custGeom>
            <a:avLst/>
            <a:gdLst/>
            <a:ahLst/>
            <a:cxnLst/>
            <a:rect l="l" t="t" r="r" b="b"/>
            <a:pathLst>
              <a:path w="2460039" h="5001428">
                <a:moveTo>
                  <a:pt x="0" y="0"/>
                </a:moveTo>
                <a:lnTo>
                  <a:pt x="213067" y="10759"/>
                </a:lnTo>
                <a:cubicBezTo>
                  <a:pt x="1475158" y="138931"/>
                  <a:pt x="2460039" y="1204807"/>
                  <a:pt x="2460039" y="2500714"/>
                </a:cubicBezTo>
                <a:cubicBezTo>
                  <a:pt x="2460039" y="3796621"/>
                  <a:pt x="1475158" y="4862497"/>
                  <a:pt x="213067" y="4990669"/>
                </a:cubicBezTo>
                <a:lnTo>
                  <a:pt x="0" y="5001428"/>
                </a:lnTo>
                <a:close/>
              </a:path>
            </a:pathLst>
          </a:custGeom>
        </p:spPr>
      </p:pic>
      <p:sp>
        <p:nvSpPr>
          <p:cNvPr id="3" name="Rectangle 2"/>
          <p:cNvSpPr/>
          <p:nvPr/>
        </p:nvSpPr>
        <p:spPr>
          <a:xfrm>
            <a:off x="6003925" y="2967039"/>
            <a:ext cx="184150" cy="923925"/>
          </a:xfrm>
          <a:prstGeom prst="rect">
            <a:avLst/>
          </a:prstGeom>
          <a:noFill/>
        </p:spPr>
        <p:txBody>
          <a:bodyPr wrap="none">
            <a:spAutoFit/>
          </a:bodyPr>
          <a:lstStyle/>
          <a:p>
            <a:pPr algn="ctr" defTabSz="457200" fontAlgn="base">
              <a:spcBef>
                <a:spcPct val="0"/>
              </a:spcBef>
              <a:spcAft>
                <a:spcPct val="0"/>
              </a:spcAft>
              <a:defRPr/>
            </a:pPr>
            <a:endPar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charset="0"/>
              <a:ea typeface="ＭＳ Ｐゴシック" charset="0"/>
              <a:cs typeface="ＭＳ Ｐゴシック" charset="0"/>
            </a:endParaRPr>
          </a:p>
        </p:txBody>
      </p:sp>
    </p:spTree>
    <p:extLst>
      <p:ext uri="{BB962C8B-B14F-4D97-AF65-F5344CB8AC3E}">
        <p14:creationId xmlns:p14="http://schemas.microsoft.com/office/powerpoint/2010/main" val="69507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3809" y="1608463"/>
            <a:ext cx="3197013" cy="1368100"/>
          </a:xfrm>
        </p:spPr>
        <p:txBody>
          <a:bodyPr vert="horz" lIns="91440" tIns="45720" rIns="91440" bIns="45720" rtlCol="0" anchor="t">
            <a:normAutofit/>
          </a:bodyPr>
          <a:lstStyle/>
          <a:p>
            <a:pPr algn="ctr"/>
            <a:r>
              <a:rPr lang="en-US" sz="4000" b="1" kern="1200" dirty="0">
                <a:solidFill>
                  <a:schemeClr val="bg1"/>
                </a:solidFill>
                <a:latin typeface="+mj-lt"/>
                <a:ea typeface="+mj-ea"/>
                <a:cs typeface="+mj-cs"/>
              </a:rPr>
              <a:t>Credit Hour Progression</a:t>
            </a:r>
          </a:p>
        </p:txBody>
      </p:sp>
      <p:sp>
        <p:nvSpPr>
          <p:cNvPr id="4" name="Content Placeholder 3"/>
          <p:cNvSpPr>
            <a:spLocks noGrp="1"/>
          </p:cNvSpPr>
          <p:nvPr>
            <p:ph sz="half" idx="2"/>
          </p:nvPr>
        </p:nvSpPr>
        <p:spPr>
          <a:xfrm>
            <a:off x="4965431" y="2438400"/>
            <a:ext cx="6586489" cy="3785419"/>
          </a:xfrm>
        </p:spPr>
        <p:txBody>
          <a:bodyPr vert="horz" lIns="91440" tIns="45720" rIns="91440" bIns="45720" rtlCol="0">
            <a:normAutofit/>
          </a:bodyPr>
          <a:lstStyle/>
          <a:p>
            <a:pPr marL="0">
              <a:spcBef>
                <a:spcPts val="0"/>
              </a:spcBef>
            </a:pPr>
            <a:endParaRPr lang="en-US" sz="1700" dirty="0"/>
          </a:p>
          <a:p>
            <a:pPr>
              <a:spcBef>
                <a:spcPts val="0"/>
              </a:spcBef>
            </a:pPr>
            <a:endParaRPr lang="en-US" sz="1700" dirty="0"/>
          </a:p>
          <a:p>
            <a:pPr>
              <a:spcBef>
                <a:spcPts val="0"/>
              </a:spcBef>
            </a:pPr>
            <a:endParaRPr lang="en-US" sz="1700" dirty="0"/>
          </a:p>
          <a:p>
            <a:endParaRPr lang="en-US" sz="1700" dirty="0"/>
          </a:p>
          <a:p>
            <a:endParaRPr lang="en-US" sz="1700" dirty="0"/>
          </a:p>
          <a:p>
            <a:endParaRPr lang="en-US" sz="1700" dirty="0"/>
          </a:p>
          <a:p>
            <a:endParaRPr lang="en-US" sz="1700" dirty="0"/>
          </a:p>
        </p:txBody>
      </p:sp>
      <p:sp>
        <p:nvSpPr>
          <p:cNvPr id="5" name="TextBox 4">
            <a:extLst>
              <a:ext uri="{FF2B5EF4-FFF2-40B4-BE49-F238E27FC236}">
                <a16:creationId xmlns:a16="http://schemas.microsoft.com/office/drawing/2014/main" id="{E07B94C6-AD5B-4982-9BBA-BAF86EF29CAD}"/>
              </a:ext>
            </a:extLst>
          </p:cNvPr>
          <p:cNvSpPr txBox="1"/>
          <p:nvPr/>
        </p:nvSpPr>
        <p:spPr>
          <a:xfrm>
            <a:off x="251758" y="3235106"/>
            <a:ext cx="3427875" cy="366254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chemeClr val="bg1"/>
                </a:solidFill>
              </a:rPr>
              <a:t>Student can earn up to 0.5 point for earning 12 credit hours with a cumulative 2.0 GPA by end of first spring semester.</a:t>
            </a:r>
          </a:p>
          <a:p>
            <a:pPr marL="285750" indent="-285750">
              <a:spcAft>
                <a:spcPts val="600"/>
              </a:spcAft>
              <a:buFont typeface="Arial" panose="020B0604020202020204" pitchFamily="34" charset="0"/>
              <a:buChar char="•"/>
            </a:pPr>
            <a:r>
              <a:rPr lang="en-US" sz="1600" dirty="0">
                <a:solidFill>
                  <a:schemeClr val="bg1"/>
                </a:solidFill>
              </a:rPr>
              <a:t>Student can earn up to 0.5 point for earning 24 credit hours with a cumulative 2.0 GPA by end of first spring semester.</a:t>
            </a:r>
          </a:p>
          <a:p>
            <a:pPr marL="285750" indent="-285750">
              <a:spcAft>
                <a:spcPts val="600"/>
              </a:spcAft>
              <a:buFont typeface="Arial" panose="020B0604020202020204" pitchFamily="34" charset="0"/>
              <a:buChar char="•"/>
            </a:pPr>
            <a:r>
              <a:rPr lang="en-US" sz="1600" dirty="0">
                <a:solidFill>
                  <a:schemeClr val="bg1"/>
                </a:solidFill>
              </a:rPr>
              <a:t>Previously dual enrolled student credits are counted after student enrolls as a regular student. </a:t>
            </a:r>
          </a:p>
          <a:p>
            <a:pPr>
              <a:spcAft>
                <a:spcPts val="600"/>
              </a:spcAft>
            </a:pPr>
            <a:endParaRPr lang="en-US" dirty="0">
              <a:solidFill>
                <a:schemeClr val="bg1"/>
              </a:solidFill>
            </a:endParaRPr>
          </a:p>
          <a:p>
            <a:pPr>
              <a:spcAft>
                <a:spcPts val="600"/>
              </a:spcAft>
            </a:pPr>
            <a:endParaRPr lang="en-US" dirty="0">
              <a:solidFill>
                <a:schemeClr val="bg1"/>
              </a:solidFill>
            </a:endParaRPr>
          </a:p>
        </p:txBody>
      </p:sp>
      <p:graphicFrame>
        <p:nvGraphicFramePr>
          <p:cNvPr id="3" name="Diagram 2">
            <a:extLst>
              <a:ext uri="{FF2B5EF4-FFF2-40B4-BE49-F238E27FC236}">
                <a16:creationId xmlns:a16="http://schemas.microsoft.com/office/drawing/2014/main" id="{461433F3-ECF8-42E1-BD6C-034F17E2509B}"/>
              </a:ext>
            </a:extLst>
          </p:cNvPr>
          <p:cNvGraphicFramePr/>
          <p:nvPr>
            <p:extLst>
              <p:ext uri="{D42A27DB-BD31-4B8C-83A1-F6EECF244321}">
                <p14:modId xmlns:p14="http://schemas.microsoft.com/office/powerpoint/2010/main" val="2880201297"/>
              </p:ext>
            </p:extLst>
          </p:nvPr>
        </p:nvGraphicFramePr>
        <p:xfrm>
          <a:off x="4330719" y="641615"/>
          <a:ext cx="7289799" cy="5533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D1ED06D5-9E13-F080-77BB-D1146B52C922}"/>
              </a:ext>
            </a:extLst>
          </p:cNvPr>
          <p:cNvGrpSpPr/>
          <p:nvPr/>
        </p:nvGrpSpPr>
        <p:grpSpPr>
          <a:xfrm>
            <a:off x="11383542" y="156985"/>
            <a:ext cx="631596" cy="644295"/>
            <a:chOff x="5152406" y="2485406"/>
            <a:chExt cx="1887187" cy="1887187"/>
          </a:xfrm>
        </p:grpSpPr>
        <p:sp>
          <p:nvSpPr>
            <p:cNvPr id="7" name="Rectangle: Diagonal Corners Rounded 6">
              <a:extLst>
                <a:ext uri="{FF2B5EF4-FFF2-40B4-BE49-F238E27FC236}">
                  <a16:creationId xmlns:a16="http://schemas.microsoft.com/office/drawing/2014/main" id="{E167C8A0-1BFE-6908-C10B-82D1781AAD42}"/>
                </a:ext>
              </a:extLst>
            </p:cNvPr>
            <p:cNvSpPr/>
            <p:nvPr/>
          </p:nvSpPr>
          <p:spPr>
            <a:xfrm>
              <a:off x="5152406" y="2485406"/>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8" name="Rectangle 7" descr="Teacher">
              <a:extLst>
                <a:ext uri="{FF2B5EF4-FFF2-40B4-BE49-F238E27FC236}">
                  <a16:creationId xmlns:a16="http://schemas.microsoft.com/office/drawing/2014/main" id="{C692D25B-42F3-3174-944C-0CAAF239C8EA}"/>
                </a:ext>
              </a:extLst>
            </p:cNvPr>
            <p:cNvSpPr/>
            <p:nvPr/>
          </p:nvSpPr>
          <p:spPr>
            <a:xfrm>
              <a:off x="5529115" y="2866957"/>
              <a:ext cx="1082812" cy="1082812"/>
            </a:xfrm>
            <a:prstGeom prst="rect">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98089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3809" y="1608463"/>
            <a:ext cx="3197013" cy="1368100"/>
          </a:xfrm>
        </p:spPr>
        <p:txBody>
          <a:bodyPr vert="horz" lIns="91440" tIns="45720" rIns="91440" bIns="45720" rtlCol="0" anchor="t">
            <a:normAutofit/>
          </a:bodyPr>
          <a:lstStyle/>
          <a:p>
            <a:pPr algn="ctr"/>
            <a:r>
              <a:rPr lang="en-US" sz="4000" b="1" kern="1200" dirty="0">
                <a:solidFill>
                  <a:schemeClr val="bg1"/>
                </a:solidFill>
                <a:latin typeface="+mj-lt"/>
                <a:ea typeface="+mj-ea"/>
                <a:cs typeface="+mj-cs"/>
              </a:rPr>
              <a:t>Credit Hour Progression</a:t>
            </a:r>
          </a:p>
        </p:txBody>
      </p:sp>
      <p:sp>
        <p:nvSpPr>
          <p:cNvPr id="4" name="Content Placeholder 3"/>
          <p:cNvSpPr>
            <a:spLocks noGrp="1"/>
          </p:cNvSpPr>
          <p:nvPr>
            <p:ph sz="half" idx="2"/>
          </p:nvPr>
        </p:nvSpPr>
        <p:spPr>
          <a:xfrm>
            <a:off x="4965431" y="2438400"/>
            <a:ext cx="6586489" cy="3785419"/>
          </a:xfrm>
        </p:spPr>
        <p:txBody>
          <a:bodyPr vert="horz" lIns="91440" tIns="45720" rIns="91440" bIns="45720" rtlCol="0">
            <a:normAutofit/>
          </a:bodyPr>
          <a:lstStyle/>
          <a:p>
            <a:pPr marL="0">
              <a:spcBef>
                <a:spcPts val="0"/>
              </a:spcBef>
            </a:pPr>
            <a:endParaRPr lang="en-US" sz="1700" dirty="0"/>
          </a:p>
          <a:p>
            <a:pPr>
              <a:spcBef>
                <a:spcPts val="0"/>
              </a:spcBef>
            </a:pPr>
            <a:endParaRPr lang="en-US" sz="1700" dirty="0"/>
          </a:p>
          <a:p>
            <a:pPr>
              <a:spcBef>
                <a:spcPts val="0"/>
              </a:spcBef>
            </a:pPr>
            <a:endParaRPr lang="en-US" sz="1700" dirty="0"/>
          </a:p>
          <a:p>
            <a:endParaRPr lang="en-US" sz="1700" dirty="0"/>
          </a:p>
          <a:p>
            <a:endParaRPr lang="en-US" sz="1700" dirty="0"/>
          </a:p>
          <a:p>
            <a:endParaRPr lang="en-US" sz="1700" dirty="0"/>
          </a:p>
          <a:p>
            <a:endParaRPr lang="en-US" sz="1700" dirty="0"/>
          </a:p>
        </p:txBody>
      </p:sp>
      <p:sp>
        <p:nvSpPr>
          <p:cNvPr id="5" name="TextBox 4">
            <a:extLst>
              <a:ext uri="{FF2B5EF4-FFF2-40B4-BE49-F238E27FC236}">
                <a16:creationId xmlns:a16="http://schemas.microsoft.com/office/drawing/2014/main" id="{E07B94C6-AD5B-4982-9BBA-BAF86EF29CAD}"/>
              </a:ext>
            </a:extLst>
          </p:cNvPr>
          <p:cNvSpPr txBox="1"/>
          <p:nvPr/>
        </p:nvSpPr>
        <p:spPr>
          <a:xfrm>
            <a:off x="251758" y="3235106"/>
            <a:ext cx="3427875" cy="284693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chemeClr val="bg1"/>
                </a:solidFill>
              </a:rPr>
              <a:t>57% of Fall 2020 cohort earned 12 or more credit hours within two semesters compared to 47% in Fall 2012.</a:t>
            </a:r>
          </a:p>
          <a:p>
            <a:pPr marL="285750" indent="-285750">
              <a:spcAft>
                <a:spcPts val="600"/>
              </a:spcAft>
              <a:buFont typeface="Arial" panose="020B0604020202020204" pitchFamily="34" charset="0"/>
              <a:buChar char="•"/>
            </a:pPr>
            <a:r>
              <a:rPr lang="en-US" sz="1600" dirty="0">
                <a:solidFill>
                  <a:schemeClr val="bg1"/>
                </a:solidFill>
              </a:rPr>
              <a:t>52% of Fall 2020 cohort earned 24 or more credit hours within five semesters compared to 42% in Fall 2012.</a:t>
            </a:r>
          </a:p>
          <a:p>
            <a:pPr>
              <a:spcAft>
                <a:spcPts val="600"/>
              </a:spcAft>
            </a:pPr>
            <a:endParaRPr lang="en-US" dirty="0">
              <a:solidFill>
                <a:schemeClr val="bg1"/>
              </a:solidFill>
            </a:endParaRPr>
          </a:p>
          <a:p>
            <a:pPr>
              <a:spcAft>
                <a:spcPts val="600"/>
              </a:spcAft>
            </a:pPr>
            <a:endParaRPr lang="en-US" dirty="0">
              <a:solidFill>
                <a:schemeClr val="bg1"/>
              </a:solidFill>
            </a:endParaRPr>
          </a:p>
        </p:txBody>
      </p:sp>
      <p:grpSp>
        <p:nvGrpSpPr>
          <p:cNvPr id="6" name="Group 5">
            <a:extLst>
              <a:ext uri="{FF2B5EF4-FFF2-40B4-BE49-F238E27FC236}">
                <a16:creationId xmlns:a16="http://schemas.microsoft.com/office/drawing/2014/main" id="{D1ED06D5-9E13-F080-77BB-D1146B52C922}"/>
              </a:ext>
            </a:extLst>
          </p:cNvPr>
          <p:cNvGrpSpPr/>
          <p:nvPr/>
        </p:nvGrpSpPr>
        <p:grpSpPr>
          <a:xfrm>
            <a:off x="11383542" y="156985"/>
            <a:ext cx="631596" cy="644295"/>
            <a:chOff x="5152406" y="2485406"/>
            <a:chExt cx="1887187" cy="1887187"/>
          </a:xfrm>
        </p:grpSpPr>
        <p:sp>
          <p:nvSpPr>
            <p:cNvPr id="7" name="Rectangle: Diagonal Corners Rounded 6">
              <a:extLst>
                <a:ext uri="{FF2B5EF4-FFF2-40B4-BE49-F238E27FC236}">
                  <a16:creationId xmlns:a16="http://schemas.microsoft.com/office/drawing/2014/main" id="{E167C8A0-1BFE-6908-C10B-82D1781AAD42}"/>
                </a:ext>
              </a:extLst>
            </p:cNvPr>
            <p:cNvSpPr/>
            <p:nvPr/>
          </p:nvSpPr>
          <p:spPr>
            <a:xfrm>
              <a:off x="5152406" y="2485406"/>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8" name="Rectangle 7" descr="Teacher">
              <a:extLst>
                <a:ext uri="{FF2B5EF4-FFF2-40B4-BE49-F238E27FC236}">
                  <a16:creationId xmlns:a16="http://schemas.microsoft.com/office/drawing/2014/main" id="{C692D25B-42F3-3174-944C-0CAAF239C8EA}"/>
                </a:ext>
              </a:extLst>
            </p:cNvPr>
            <p:cNvSpPr/>
            <p:nvPr/>
          </p:nvSpPr>
          <p:spPr>
            <a:xfrm>
              <a:off x="5529115" y="2866957"/>
              <a:ext cx="1082812" cy="1082812"/>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aphicFrame>
        <p:nvGraphicFramePr>
          <p:cNvPr id="9" name="Chart 8">
            <a:extLst>
              <a:ext uri="{FF2B5EF4-FFF2-40B4-BE49-F238E27FC236}">
                <a16:creationId xmlns:a16="http://schemas.microsoft.com/office/drawing/2014/main" id="{97ED27CF-C35D-9ABC-B7A5-D1628D1BD2DD}"/>
              </a:ext>
            </a:extLst>
          </p:cNvPr>
          <p:cNvGraphicFramePr>
            <a:graphicFrameLocks noGrp="1"/>
          </p:cNvGraphicFramePr>
          <p:nvPr>
            <p:extLst>
              <p:ext uri="{D42A27DB-BD31-4B8C-83A1-F6EECF244321}">
                <p14:modId xmlns:p14="http://schemas.microsoft.com/office/powerpoint/2010/main" val="1395004167"/>
              </p:ext>
            </p:extLst>
          </p:nvPr>
        </p:nvGraphicFramePr>
        <p:xfrm>
          <a:off x="3990710" y="656925"/>
          <a:ext cx="7709580" cy="58811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81249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1758" y="925417"/>
            <a:ext cx="3197013" cy="829937"/>
          </a:xfrm>
        </p:spPr>
        <p:txBody>
          <a:bodyPr vert="horz" lIns="91440" tIns="45720" rIns="91440" bIns="45720" rtlCol="0" anchor="t">
            <a:normAutofit/>
          </a:bodyPr>
          <a:lstStyle/>
          <a:p>
            <a:pPr algn="ctr"/>
            <a:r>
              <a:rPr lang="en-US" sz="4000" b="1" kern="1200" dirty="0">
                <a:solidFill>
                  <a:schemeClr val="bg1"/>
                </a:solidFill>
                <a:latin typeface="+mj-lt"/>
                <a:ea typeface="+mj-ea"/>
                <a:cs typeface="+mj-cs"/>
              </a:rPr>
              <a:t>Annual Awards</a:t>
            </a:r>
          </a:p>
        </p:txBody>
      </p:sp>
      <p:sp>
        <p:nvSpPr>
          <p:cNvPr id="4" name="Content Placeholder 3"/>
          <p:cNvSpPr>
            <a:spLocks noGrp="1"/>
          </p:cNvSpPr>
          <p:nvPr>
            <p:ph sz="half" idx="2"/>
          </p:nvPr>
        </p:nvSpPr>
        <p:spPr>
          <a:xfrm>
            <a:off x="4965431" y="2438400"/>
            <a:ext cx="6586489" cy="3785419"/>
          </a:xfrm>
        </p:spPr>
        <p:txBody>
          <a:bodyPr vert="horz" lIns="91440" tIns="45720" rIns="91440" bIns="45720" rtlCol="0">
            <a:normAutofit/>
          </a:bodyPr>
          <a:lstStyle/>
          <a:p>
            <a:pPr marL="0">
              <a:spcBef>
                <a:spcPts val="0"/>
              </a:spcBef>
            </a:pPr>
            <a:endParaRPr lang="en-US" sz="1700" dirty="0"/>
          </a:p>
          <a:p>
            <a:pPr>
              <a:spcBef>
                <a:spcPts val="0"/>
              </a:spcBef>
            </a:pPr>
            <a:endParaRPr lang="en-US" sz="1700" dirty="0"/>
          </a:p>
          <a:p>
            <a:pPr>
              <a:spcBef>
                <a:spcPts val="0"/>
              </a:spcBef>
            </a:pPr>
            <a:endParaRPr lang="en-US" sz="1700" dirty="0"/>
          </a:p>
          <a:p>
            <a:endParaRPr lang="en-US" sz="1700" dirty="0"/>
          </a:p>
          <a:p>
            <a:endParaRPr lang="en-US" sz="1700" dirty="0"/>
          </a:p>
          <a:p>
            <a:endParaRPr lang="en-US" sz="1700" dirty="0"/>
          </a:p>
          <a:p>
            <a:endParaRPr lang="en-US" sz="1700" dirty="0"/>
          </a:p>
        </p:txBody>
      </p:sp>
      <p:sp>
        <p:nvSpPr>
          <p:cNvPr id="5" name="TextBox 4">
            <a:extLst>
              <a:ext uri="{FF2B5EF4-FFF2-40B4-BE49-F238E27FC236}">
                <a16:creationId xmlns:a16="http://schemas.microsoft.com/office/drawing/2014/main" id="{E07B94C6-AD5B-4982-9BBA-BAF86EF29CAD}"/>
              </a:ext>
            </a:extLst>
          </p:cNvPr>
          <p:cNvSpPr txBox="1"/>
          <p:nvPr/>
        </p:nvSpPr>
        <p:spPr>
          <a:xfrm>
            <a:off x="251758" y="3235106"/>
            <a:ext cx="3427875" cy="393954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chemeClr val="bg1"/>
                </a:solidFill>
              </a:rPr>
              <a:t>Only one award per student per year can be counted.</a:t>
            </a:r>
          </a:p>
          <a:p>
            <a:pPr marL="285750" indent="-285750">
              <a:spcAft>
                <a:spcPts val="600"/>
              </a:spcAft>
              <a:buFont typeface="Arial" panose="020B0604020202020204" pitchFamily="34" charset="0"/>
              <a:buChar char="•"/>
            </a:pPr>
            <a:r>
              <a:rPr lang="en-US" sz="1600" dirty="0">
                <a:solidFill>
                  <a:schemeClr val="bg1"/>
                </a:solidFill>
              </a:rPr>
              <a:t>Encourages colleges to award when student completes requirements.</a:t>
            </a:r>
          </a:p>
          <a:p>
            <a:pPr marL="285750" indent="-285750">
              <a:spcAft>
                <a:spcPts val="600"/>
              </a:spcAft>
              <a:buFont typeface="Arial" panose="020B0604020202020204" pitchFamily="34" charset="0"/>
              <a:buChar char="•"/>
            </a:pPr>
            <a:r>
              <a:rPr lang="en-US" sz="1600" dirty="0">
                <a:solidFill>
                  <a:schemeClr val="bg1"/>
                </a:solidFill>
              </a:rPr>
              <a:t>Underserved students include first generation, minority race/ethnicity and Pell eligible.</a:t>
            </a:r>
          </a:p>
          <a:p>
            <a:pPr marL="285750" indent="-285750">
              <a:spcAft>
                <a:spcPts val="600"/>
              </a:spcAft>
              <a:buFont typeface="Arial" panose="020B0604020202020204" pitchFamily="34" charset="0"/>
              <a:buChar char="•"/>
            </a:pPr>
            <a:r>
              <a:rPr lang="en-US" sz="1600" dirty="0">
                <a:solidFill>
                  <a:schemeClr val="bg1"/>
                </a:solidFill>
              </a:rPr>
              <a:t>Awards earned by dual enrolled students included.</a:t>
            </a:r>
          </a:p>
          <a:p>
            <a:pPr marL="285750" indent="-285750">
              <a:spcAft>
                <a:spcPts val="600"/>
              </a:spcAft>
              <a:buFont typeface="Arial" panose="020B0604020202020204" pitchFamily="34" charset="0"/>
              <a:buChar char="•"/>
            </a:pPr>
            <a:r>
              <a:rPr lang="en-US" sz="1600" dirty="0">
                <a:solidFill>
                  <a:schemeClr val="bg1"/>
                </a:solidFill>
              </a:rPr>
              <a:t>General education certificates are excluded</a:t>
            </a:r>
            <a:r>
              <a:rPr lang="en-US" dirty="0">
                <a:solidFill>
                  <a:schemeClr val="bg1"/>
                </a:solidFill>
              </a:rPr>
              <a:t>.</a:t>
            </a:r>
          </a:p>
          <a:p>
            <a:pPr>
              <a:spcAft>
                <a:spcPts val="600"/>
              </a:spcAft>
            </a:pPr>
            <a:endParaRPr lang="en-US" dirty="0">
              <a:solidFill>
                <a:schemeClr val="bg1"/>
              </a:solidFill>
            </a:endParaRPr>
          </a:p>
          <a:p>
            <a:pPr>
              <a:spcAft>
                <a:spcPts val="600"/>
              </a:spcAft>
            </a:pPr>
            <a:endParaRPr lang="en-US" dirty="0">
              <a:solidFill>
                <a:schemeClr val="bg1"/>
              </a:solidFill>
            </a:endParaRPr>
          </a:p>
        </p:txBody>
      </p:sp>
      <p:graphicFrame>
        <p:nvGraphicFramePr>
          <p:cNvPr id="3" name="Diagram 2">
            <a:extLst>
              <a:ext uri="{FF2B5EF4-FFF2-40B4-BE49-F238E27FC236}">
                <a16:creationId xmlns:a16="http://schemas.microsoft.com/office/drawing/2014/main" id="{461433F3-ECF8-42E1-BD6C-034F17E2509B}"/>
              </a:ext>
            </a:extLst>
          </p:cNvPr>
          <p:cNvGraphicFramePr/>
          <p:nvPr>
            <p:extLst>
              <p:ext uri="{D42A27DB-BD31-4B8C-83A1-F6EECF244321}">
                <p14:modId xmlns:p14="http://schemas.microsoft.com/office/powerpoint/2010/main" val="2224742500"/>
              </p:ext>
            </p:extLst>
          </p:nvPr>
        </p:nvGraphicFramePr>
        <p:xfrm>
          <a:off x="4330719" y="641615"/>
          <a:ext cx="7289799" cy="5533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0CE3CBDA-38C2-9D92-1B29-2A35FC6B3547}"/>
              </a:ext>
            </a:extLst>
          </p:cNvPr>
          <p:cNvGrpSpPr/>
          <p:nvPr/>
        </p:nvGrpSpPr>
        <p:grpSpPr>
          <a:xfrm>
            <a:off x="11383541" y="149144"/>
            <a:ext cx="655697" cy="652136"/>
            <a:chOff x="10053055" y="279534"/>
            <a:chExt cx="1887187" cy="1887187"/>
          </a:xfrm>
        </p:grpSpPr>
        <p:sp>
          <p:nvSpPr>
            <p:cNvPr id="9" name="Rectangle: Diagonal Corners Rounded 8">
              <a:extLst>
                <a:ext uri="{FF2B5EF4-FFF2-40B4-BE49-F238E27FC236}">
                  <a16:creationId xmlns:a16="http://schemas.microsoft.com/office/drawing/2014/main" id="{80C0A071-69A8-7295-9914-6BB11AF6B959}"/>
                </a:ext>
              </a:extLst>
            </p:cNvPr>
            <p:cNvSpPr/>
            <p:nvPr/>
          </p:nvSpPr>
          <p:spPr>
            <a:xfrm>
              <a:off x="10053055" y="279534"/>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1" name="Rectangle 10" descr="Checkmark">
              <a:extLst>
                <a:ext uri="{FF2B5EF4-FFF2-40B4-BE49-F238E27FC236}">
                  <a16:creationId xmlns:a16="http://schemas.microsoft.com/office/drawing/2014/main" id="{6371C02E-8298-5CE5-14E5-EA13B2052742}"/>
                </a:ext>
              </a:extLst>
            </p:cNvPr>
            <p:cNvSpPr/>
            <p:nvPr/>
          </p:nvSpPr>
          <p:spPr>
            <a:xfrm>
              <a:off x="10455243" y="681722"/>
              <a:ext cx="1082812" cy="1082812"/>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529130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1758" y="925417"/>
            <a:ext cx="3197013" cy="829937"/>
          </a:xfrm>
        </p:spPr>
        <p:txBody>
          <a:bodyPr vert="horz" lIns="91440" tIns="45720" rIns="91440" bIns="45720" rtlCol="0" anchor="t">
            <a:normAutofit/>
          </a:bodyPr>
          <a:lstStyle/>
          <a:p>
            <a:pPr algn="ctr"/>
            <a:r>
              <a:rPr lang="en-US" sz="4000" b="1" kern="1200" dirty="0">
                <a:solidFill>
                  <a:schemeClr val="bg1"/>
                </a:solidFill>
                <a:latin typeface="+mj-lt"/>
                <a:ea typeface="+mj-ea"/>
                <a:cs typeface="+mj-cs"/>
              </a:rPr>
              <a:t>Annual Awards</a:t>
            </a:r>
          </a:p>
        </p:txBody>
      </p:sp>
      <p:sp>
        <p:nvSpPr>
          <p:cNvPr id="4" name="Content Placeholder 3"/>
          <p:cNvSpPr>
            <a:spLocks noGrp="1"/>
          </p:cNvSpPr>
          <p:nvPr>
            <p:ph sz="half" idx="2"/>
          </p:nvPr>
        </p:nvSpPr>
        <p:spPr>
          <a:xfrm>
            <a:off x="4965431" y="2438400"/>
            <a:ext cx="6586489" cy="3785419"/>
          </a:xfrm>
        </p:spPr>
        <p:txBody>
          <a:bodyPr vert="horz" lIns="91440" tIns="45720" rIns="91440" bIns="45720" rtlCol="0">
            <a:normAutofit/>
          </a:bodyPr>
          <a:lstStyle/>
          <a:p>
            <a:pPr marL="0">
              <a:spcBef>
                <a:spcPts val="0"/>
              </a:spcBef>
            </a:pPr>
            <a:endParaRPr lang="en-US" sz="1700" dirty="0"/>
          </a:p>
          <a:p>
            <a:pPr>
              <a:spcBef>
                <a:spcPts val="0"/>
              </a:spcBef>
            </a:pPr>
            <a:endParaRPr lang="en-US" sz="1700" dirty="0"/>
          </a:p>
          <a:p>
            <a:pPr>
              <a:spcBef>
                <a:spcPts val="0"/>
              </a:spcBef>
            </a:pPr>
            <a:endParaRPr lang="en-US" sz="1700" dirty="0"/>
          </a:p>
          <a:p>
            <a:endParaRPr lang="en-US" sz="1700" dirty="0"/>
          </a:p>
          <a:p>
            <a:endParaRPr lang="en-US" sz="1700" dirty="0"/>
          </a:p>
          <a:p>
            <a:endParaRPr lang="en-US" sz="1700" dirty="0"/>
          </a:p>
          <a:p>
            <a:endParaRPr lang="en-US" sz="1700" dirty="0"/>
          </a:p>
        </p:txBody>
      </p:sp>
      <p:sp>
        <p:nvSpPr>
          <p:cNvPr id="5" name="TextBox 4">
            <a:extLst>
              <a:ext uri="{FF2B5EF4-FFF2-40B4-BE49-F238E27FC236}">
                <a16:creationId xmlns:a16="http://schemas.microsoft.com/office/drawing/2014/main" id="{E07B94C6-AD5B-4982-9BBA-BAF86EF29CAD}"/>
              </a:ext>
            </a:extLst>
          </p:cNvPr>
          <p:cNvSpPr txBox="1"/>
          <p:nvPr/>
        </p:nvSpPr>
        <p:spPr>
          <a:xfrm>
            <a:off x="251758" y="3235106"/>
            <a:ext cx="3427875" cy="2462213"/>
          </a:xfrm>
          <a:prstGeom prst="rect">
            <a:avLst/>
          </a:prstGeom>
          <a:noFill/>
        </p:spPr>
        <p:txBody>
          <a:bodyPr wrap="square" rtlCol="0">
            <a:spAutoFit/>
          </a:bodyPr>
          <a:lstStyle/>
          <a:p>
            <a:pPr>
              <a:spcAft>
                <a:spcPts val="600"/>
              </a:spcAft>
            </a:pPr>
            <a:r>
              <a:rPr lang="en-US" dirty="0">
                <a:solidFill>
                  <a:schemeClr val="bg1"/>
                </a:solidFill>
              </a:rPr>
              <a:t>Degrees and Certificates awarded increased by 2% in 2022 compared to 2014. </a:t>
            </a:r>
          </a:p>
          <a:p>
            <a:pPr>
              <a:spcAft>
                <a:spcPts val="600"/>
              </a:spcAft>
            </a:pPr>
            <a:r>
              <a:rPr lang="en-US" dirty="0">
                <a:solidFill>
                  <a:schemeClr val="bg1"/>
                </a:solidFill>
              </a:rPr>
              <a:t>Certificates and CSCs awarded increased by 7%.</a:t>
            </a:r>
          </a:p>
          <a:p>
            <a:pPr>
              <a:spcAft>
                <a:spcPts val="600"/>
              </a:spcAft>
            </a:pPr>
            <a:r>
              <a:rPr lang="en-US" dirty="0">
                <a:solidFill>
                  <a:schemeClr val="bg1"/>
                </a:solidFill>
              </a:rPr>
              <a:t>Awards to underserved populations increased slightly in 2022  compared to 2014.</a:t>
            </a:r>
          </a:p>
        </p:txBody>
      </p:sp>
      <p:grpSp>
        <p:nvGrpSpPr>
          <p:cNvPr id="7" name="Group 6">
            <a:extLst>
              <a:ext uri="{FF2B5EF4-FFF2-40B4-BE49-F238E27FC236}">
                <a16:creationId xmlns:a16="http://schemas.microsoft.com/office/drawing/2014/main" id="{0CE3CBDA-38C2-9D92-1B29-2A35FC6B3547}"/>
              </a:ext>
            </a:extLst>
          </p:cNvPr>
          <p:cNvGrpSpPr/>
          <p:nvPr/>
        </p:nvGrpSpPr>
        <p:grpSpPr>
          <a:xfrm>
            <a:off x="11383541" y="149144"/>
            <a:ext cx="655697" cy="652136"/>
            <a:chOff x="10053055" y="279534"/>
            <a:chExt cx="1887187" cy="1887187"/>
          </a:xfrm>
        </p:grpSpPr>
        <p:sp>
          <p:nvSpPr>
            <p:cNvPr id="9" name="Rectangle: Diagonal Corners Rounded 8">
              <a:extLst>
                <a:ext uri="{FF2B5EF4-FFF2-40B4-BE49-F238E27FC236}">
                  <a16:creationId xmlns:a16="http://schemas.microsoft.com/office/drawing/2014/main" id="{80C0A071-69A8-7295-9914-6BB11AF6B959}"/>
                </a:ext>
              </a:extLst>
            </p:cNvPr>
            <p:cNvSpPr/>
            <p:nvPr/>
          </p:nvSpPr>
          <p:spPr>
            <a:xfrm>
              <a:off x="10053055" y="279534"/>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1" name="Rectangle 10" descr="Checkmark">
              <a:extLst>
                <a:ext uri="{FF2B5EF4-FFF2-40B4-BE49-F238E27FC236}">
                  <a16:creationId xmlns:a16="http://schemas.microsoft.com/office/drawing/2014/main" id="{6371C02E-8298-5CE5-14E5-EA13B2052742}"/>
                </a:ext>
              </a:extLst>
            </p:cNvPr>
            <p:cNvSpPr/>
            <p:nvPr/>
          </p:nvSpPr>
          <p:spPr>
            <a:xfrm>
              <a:off x="10455243" y="681722"/>
              <a:ext cx="1082812" cy="1082812"/>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aphicFrame>
        <p:nvGraphicFramePr>
          <p:cNvPr id="6" name="Chart 5">
            <a:extLst>
              <a:ext uri="{FF2B5EF4-FFF2-40B4-BE49-F238E27FC236}">
                <a16:creationId xmlns:a16="http://schemas.microsoft.com/office/drawing/2014/main" id="{650F5CB3-CF1E-96C0-D2FD-3766D44C73F8}"/>
              </a:ext>
            </a:extLst>
          </p:cNvPr>
          <p:cNvGraphicFramePr>
            <a:graphicFrameLocks noGrp="1"/>
          </p:cNvGraphicFramePr>
          <p:nvPr>
            <p:extLst>
              <p:ext uri="{D42A27DB-BD31-4B8C-83A1-F6EECF244321}">
                <p14:modId xmlns:p14="http://schemas.microsoft.com/office/powerpoint/2010/main" val="3220029198"/>
              </p:ext>
            </p:extLst>
          </p:nvPr>
        </p:nvGraphicFramePr>
        <p:xfrm>
          <a:off x="4236097" y="801280"/>
          <a:ext cx="7576803" cy="57465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99526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1758" y="925417"/>
            <a:ext cx="3197013" cy="829937"/>
          </a:xfrm>
        </p:spPr>
        <p:txBody>
          <a:bodyPr vert="horz" lIns="91440" tIns="45720" rIns="91440" bIns="45720" rtlCol="0" anchor="t">
            <a:normAutofit/>
          </a:bodyPr>
          <a:lstStyle/>
          <a:p>
            <a:pPr algn="ctr"/>
            <a:r>
              <a:rPr lang="en-US" sz="4000" b="1" kern="1200" dirty="0">
                <a:solidFill>
                  <a:schemeClr val="bg1"/>
                </a:solidFill>
                <a:latin typeface="+mj-lt"/>
                <a:ea typeface="+mj-ea"/>
                <a:cs typeface="+mj-cs"/>
              </a:rPr>
              <a:t>Transfers</a:t>
            </a:r>
          </a:p>
        </p:txBody>
      </p:sp>
      <p:sp>
        <p:nvSpPr>
          <p:cNvPr id="4" name="Content Placeholder 3"/>
          <p:cNvSpPr>
            <a:spLocks noGrp="1"/>
          </p:cNvSpPr>
          <p:nvPr>
            <p:ph sz="half" idx="2"/>
          </p:nvPr>
        </p:nvSpPr>
        <p:spPr>
          <a:xfrm>
            <a:off x="4965431" y="2438400"/>
            <a:ext cx="6586489" cy="3785419"/>
          </a:xfrm>
        </p:spPr>
        <p:txBody>
          <a:bodyPr vert="horz" lIns="91440" tIns="45720" rIns="91440" bIns="45720" rtlCol="0">
            <a:normAutofit/>
          </a:bodyPr>
          <a:lstStyle/>
          <a:p>
            <a:pPr marL="0">
              <a:spcBef>
                <a:spcPts val="0"/>
              </a:spcBef>
            </a:pPr>
            <a:endParaRPr lang="en-US" sz="1700" dirty="0"/>
          </a:p>
          <a:p>
            <a:pPr>
              <a:spcBef>
                <a:spcPts val="0"/>
              </a:spcBef>
            </a:pPr>
            <a:endParaRPr lang="en-US" sz="1700" dirty="0"/>
          </a:p>
          <a:p>
            <a:pPr>
              <a:spcBef>
                <a:spcPts val="0"/>
              </a:spcBef>
            </a:pPr>
            <a:endParaRPr lang="en-US" sz="1700" dirty="0"/>
          </a:p>
          <a:p>
            <a:endParaRPr lang="en-US" sz="1700" dirty="0"/>
          </a:p>
          <a:p>
            <a:endParaRPr lang="en-US" sz="1700" dirty="0"/>
          </a:p>
          <a:p>
            <a:endParaRPr lang="en-US" sz="1700" dirty="0"/>
          </a:p>
          <a:p>
            <a:endParaRPr lang="en-US" sz="1700" dirty="0"/>
          </a:p>
        </p:txBody>
      </p:sp>
      <p:sp>
        <p:nvSpPr>
          <p:cNvPr id="5" name="TextBox 4">
            <a:extLst>
              <a:ext uri="{FF2B5EF4-FFF2-40B4-BE49-F238E27FC236}">
                <a16:creationId xmlns:a16="http://schemas.microsoft.com/office/drawing/2014/main" id="{E07B94C6-AD5B-4982-9BBA-BAF86EF29CAD}"/>
              </a:ext>
            </a:extLst>
          </p:cNvPr>
          <p:cNvSpPr txBox="1"/>
          <p:nvPr/>
        </p:nvSpPr>
        <p:spPr>
          <a:xfrm>
            <a:off x="251758" y="2367840"/>
            <a:ext cx="3427875" cy="372409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chemeClr val="bg1"/>
                </a:solidFill>
              </a:rPr>
              <a:t>Identified in National Student Clearinghouse data as not attending a VCCS college at that time, program –enrolled or dual-enrolled during the preceding academic year.</a:t>
            </a:r>
          </a:p>
          <a:p>
            <a:pPr>
              <a:spcAft>
                <a:spcPts val="600"/>
              </a:spcAft>
            </a:pPr>
            <a:endParaRPr lang="en-US" dirty="0">
              <a:solidFill>
                <a:schemeClr val="bg1"/>
              </a:solidFill>
            </a:endParaRPr>
          </a:p>
          <a:p>
            <a:pPr marL="285750" indent="-285750">
              <a:spcAft>
                <a:spcPts val="600"/>
              </a:spcAft>
              <a:buFont typeface="Arial" panose="020B0604020202020204" pitchFamily="34" charset="0"/>
              <a:buChar char="•"/>
            </a:pPr>
            <a:r>
              <a:rPr lang="en-US" dirty="0">
                <a:solidFill>
                  <a:schemeClr val="bg1"/>
                </a:solidFill>
              </a:rPr>
              <a:t>Transfers must earn bachelor’s degree within 6 years of initial enrollment in the VCCS.</a:t>
            </a:r>
          </a:p>
          <a:p>
            <a:pPr>
              <a:spcAft>
                <a:spcPts val="600"/>
              </a:spcAft>
            </a:pPr>
            <a:endParaRPr lang="en-US" dirty="0">
              <a:solidFill>
                <a:schemeClr val="bg1"/>
              </a:solidFill>
            </a:endParaRPr>
          </a:p>
          <a:p>
            <a:pPr>
              <a:spcAft>
                <a:spcPts val="600"/>
              </a:spcAft>
            </a:pPr>
            <a:endParaRPr lang="en-US" dirty="0">
              <a:solidFill>
                <a:schemeClr val="bg1"/>
              </a:solidFill>
            </a:endParaRPr>
          </a:p>
        </p:txBody>
      </p:sp>
      <p:graphicFrame>
        <p:nvGraphicFramePr>
          <p:cNvPr id="3" name="Diagram 2">
            <a:extLst>
              <a:ext uri="{FF2B5EF4-FFF2-40B4-BE49-F238E27FC236}">
                <a16:creationId xmlns:a16="http://schemas.microsoft.com/office/drawing/2014/main" id="{461433F3-ECF8-42E1-BD6C-034F17E2509B}"/>
              </a:ext>
            </a:extLst>
          </p:cNvPr>
          <p:cNvGraphicFramePr/>
          <p:nvPr>
            <p:extLst>
              <p:ext uri="{D42A27DB-BD31-4B8C-83A1-F6EECF244321}">
                <p14:modId xmlns:p14="http://schemas.microsoft.com/office/powerpoint/2010/main" val="2127470383"/>
              </p:ext>
            </p:extLst>
          </p:nvPr>
        </p:nvGraphicFramePr>
        <p:xfrm>
          <a:off x="4330719" y="641615"/>
          <a:ext cx="7289799" cy="5533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8B72FDD6-1C60-738F-7A4B-D0C53DAEE541}"/>
              </a:ext>
            </a:extLst>
          </p:cNvPr>
          <p:cNvGrpSpPr/>
          <p:nvPr/>
        </p:nvGrpSpPr>
        <p:grpSpPr>
          <a:xfrm>
            <a:off x="11383541" y="149144"/>
            <a:ext cx="655697" cy="652136"/>
            <a:chOff x="10053055" y="279534"/>
            <a:chExt cx="1887187" cy="1887187"/>
          </a:xfrm>
        </p:grpSpPr>
        <p:sp>
          <p:nvSpPr>
            <p:cNvPr id="7" name="Rectangle: Diagonal Corners Rounded 6">
              <a:extLst>
                <a:ext uri="{FF2B5EF4-FFF2-40B4-BE49-F238E27FC236}">
                  <a16:creationId xmlns:a16="http://schemas.microsoft.com/office/drawing/2014/main" id="{ACD77740-B8EC-5DD2-2384-E9582DA6C86A}"/>
                </a:ext>
              </a:extLst>
            </p:cNvPr>
            <p:cNvSpPr/>
            <p:nvPr/>
          </p:nvSpPr>
          <p:spPr>
            <a:xfrm>
              <a:off x="10053055" y="279534"/>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9" name="Rectangle 8" descr="Checkmark">
              <a:extLst>
                <a:ext uri="{FF2B5EF4-FFF2-40B4-BE49-F238E27FC236}">
                  <a16:creationId xmlns:a16="http://schemas.microsoft.com/office/drawing/2014/main" id="{F3D5450F-533A-58CF-CC64-5FEC8F92C69C}"/>
                </a:ext>
              </a:extLst>
            </p:cNvPr>
            <p:cNvSpPr/>
            <p:nvPr/>
          </p:nvSpPr>
          <p:spPr>
            <a:xfrm>
              <a:off x="10455243" y="681722"/>
              <a:ext cx="1082812" cy="1082812"/>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83410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1758" y="925417"/>
            <a:ext cx="3197013" cy="829937"/>
          </a:xfrm>
        </p:spPr>
        <p:txBody>
          <a:bodyPr vert="horz" lIns="91440" tIns="45720" rIns="91440" bIns="45720" rtlCol="0" anchor="t">
            <a:normAutofit/>
          </a:bodyPr>
          <a:lstStyle/>
          <a:p>
            <a:pPr algn="ctr"/>
            <a:r>
              <a:rPr lang="en-US" sz="4000" b="1" kern="1200" dirty="0">
                <a:solidFill>
                  <a:schemeClr val="bg1"/>
                </a:solidFill>
                <a:latin typeface="+mj-lt"/>
                <a:ea typeface="+mj-ea"/>
                <a:cs typeface="+mj-cs"/>
              </a:rPr>
              <a:t>Transfers</a:t>
            </a:r>
          </a:p>
        </p:txBody>
      </p:sp>
      <p:sp>
        <p:nvSpPr>
          <p:cNvPr id="4" name="Content Placeholder 3"/>
          <p:cNvSpPr>
            <a:spLocks noGrp="1"/>
          </p:cNvSpPr>
          <p:nvPr>
            <p:ph sz="half" idx="2"/>
          </p:nvPr>
        </p:nvSpPr>
        <p:spPr>
          <a:xfrm>
            <a:off x="4965431" y="2438400"/>
            <a:ext cx="6586489" cy="3785419"/>
          </a:xfrm>
        </p:spPr>
        <p:txBody>
          <a:bodyPr vert="horz" lIns="91440" tIns="45720" rIns="91440" bIns="45720" rtlCol="0">
            <a:normAutofit/>
          </a:bodyPr>
          <a:lstStyle/>
          <a:p>
            <a:pPr marL="0">
              <a:spcBef>
                <a:spcPts val="0"/>
              </a:spcBef>
            </a:pPr>
            <a:endParaRPr lang="en-US" sz="1700" dirty="0"/>
          </a:p>
          <a:p>
            <a:pPr>
              <a:spcBef>
                <a:spcPts val="0"/>
              </a:spcBef>
            </a:pPr>
            <a:endParaRPr lang="en-US" sz="1700" dirty="0"/>
          </a:p>
          <a:p>
            <a:pPr>
              <a:spcBef>
                <a:spcPts val="0"/>
              </a:spcBef>
            </a:pPr>
            <a:endParaRPr lang="en-US" sz="1700" dirty="0"/>
          </a:p>
          <a:p>
            <a:endParaRPr lang="en-US" sz="1700" dirty="0"/>
          </a:p>
          <a:p>
            <a:endParaRPr lang="en-US" sz="1700" dirty="0"/>
          </a:p>
          <a:p>
            <a:endParaRPr lang="en-US" sz="1700" dirty="0"/>
          </a:p>
          <a:p>
            <a:endParaRPr lang="en-US" sz="1700" dirty="0"/>
          </a:p>
        </p:txBody>
      </p:sp>
      <p:sp>
        <p:nvSpPr>
          <p:cNvPr id="5" name="TextBox 4">
            <a:extLst>
              <a:ext uri="{FF2B5EF4-FFF2-40B4-BE49-F238E27FC236}">
                <a16:creationId xmlns:a16="http://schemas.microsoft.com/office/drawing/2014/main" id="{E07B94C6-AD5B-4982-9BBA-BAF86EF29CAD}"/>
              </a:ext>
            </a:extLst>
          </p:cNvPr>
          <p:cNvSpPr txBox="1"/>
          <p:nvPr/>
        </p:nvSpPr>
        <p:spPr>
          <a:xfrm>
            <a:off x="251758" y="2367840"/>
            <a:ext cx="3427875" cy="2262158"/>
          </a:xfrm>
          <a:prstGeom prst="rect">
            <a:avLst/>
          </a:prstGeom>
          <a:noFill/>
        </p:spPr>
        <p:txBody>
          <a:bodyPr wrap="square" rtlCol="0">
            <a:spAutoFit/>
          </a:bodyPr>
          <a:lstStyle/>
          <a:p>
            <a:pPr>
              <a:spcAft>
                <a:spcPts val="600"/>
              </a:spcAft>
            </a:pPr>
            <a:r>
              <a:rPr lang="en-US" dirty="0">
                <a:solidFill>
                  <a:schemeClr val="bg1"/>
                </a:solidFill>
              </a:rPr>
              <a:t>20% increase in transfers since baseline year.</a:t>
            </a:r>
          </a:p>
          <a:p>
            <a:pPr>
              <a:spcAft>
                <a:spcPts val="600"/>
              </a:spcAft>
            </a:pPr>
            <a:r>
              <a:rPr lang="en-US" dirty="0">
                <a:solidFill>
                  <a:schemeClr val="bg1"/>
                </a:solidFill>
              </a:rPr>
              <a:t>11% increase in transfers with 16 or more credits.</a:t>
            </a:r>
          </a:p>
          <a:p>
            <a:pPr>
              <a:spcAft>
                <a:spcPts val="600"/>
              </a:spcAft>
            </a:pPr>
            <a:r>
              <a:rPr lang="en-US" dirty="0">
                <a:solidFill>
                  <a:schemeClr val="bg1"/>
                </a:solidFill>
              </a:rPr>
              <a:t>17% increase in transfers with associates degree. </a:t>
            </a:r>
          </a:p>
          <a:p>
            <a:pPr>
              <a:spcAft>
                <a:spcPts val="600"/>
              </a:spcAft>
            </a:pPr>
            <a:endParaRPr lang="en-US" dirty="0">
              <a:solidFill>
                <a:schemeClr val="bg1"/>
              </a:solidFill>
            </a:endParaRPr>
          </a:p>
        </p:txBody>
      </p:sp>
      <p:grpSp>
        <p:nvGrpSpPr>
          <p:cNvPr id="6" name="Group 5">
            <a:extLst>
              <a:ext uri="{FF2B5EF4-FFF2-40B4-BE49-F238E27FC236}">
                <a16:creationId xmlns:a16="http://schemas.microsoft.com/office/drawing/2014/main" id="{8B72FDD6-1C60-738F-7A4B-D0C53DAEE541}"/>
              </a:ext>
            </a:extLst>
          </p:cNvPr>
          <p:cNvGrpSpPr/>
          <p:nvPr/>
        </p:nvGrpSpPr>
        <p:grpSpPr>
          <a:xfrm>
            <a:off x="11383541" y="149144"/>
            <a:ext cx="655697" cy="652136"/>
            <a:chOff x="10053055" y="279534"/>
            <a:chExt cx="1887187" cy="1887187"/>
          </a:xfrm>
        </p:grpSpPr>
        <p:sp>
          <p:nvSpPr>
            <p:cNvPr id="7" name="Rectangle: Diagonal Corners Rounded 6">
              <a:extLst>
                <a:ext uri="{FF2B5EF4-FFF2-40B4-BE49-F238E27FC236}">
                  <a16:creationId xmlns:a16="http://schemas.microsoft.com/office/drawing/2014/main" id="{ACD77740-B8EC-5DD2-2384-E9582DA6C86A}"/>
                </a:ext>
              </a:extLst>
            </p:cNvPr>
            <p:cNvSpPr/>
            <p:nvPr/>
          </p:nvSpPr>
          <p:spPr>
            <a:xfrm>
              <a:off x="10053055" y="279534"/>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9" name="Rectangle 8" descr="Checkmark">
              <a:extLst>
                <a:ext uri="{FF2B5EF4-FFF2-40B4-BE49-F238E27FC236}">
                  <a16:creationId xmlns:a16="http://schemas.microsoft.com/office/drawing/2014/main" id="{F3D5450F-533A-58CF-CC64-5FEC8F92C69C}"/>
                </a:ext>
              </a:extLst>
            </p:cNvPr>
            <p:cNvSpPr/>
            <p:nvPr/>
          </p:nvSpPr>
          <p:spPr>
            <a:xfrm>
              <a:off x="10455243" y="681722"/>
              <a:ext cx="1082812" cy="1082812"/>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aphicFrame>
        <p:nvGraphicFramePr>
          <p:cNvPr id="8" name="Chart 7">
            <a:extLst>
              <a:ext uri="{FF2B5EF4-FFF2-40B4-BE49-F238E27FC236}">
                <a16:creationId xmlns:a16="http://schemas.microsoft.com/office/drawing/2014/main" id="{3D3BD326-5135-0CF2-B9F9-E5B96E90E362}"/>
              </a:ext>
            </a:extLst>
          </p:cNvPr>
          <p:cNvGraphicFramePr>
            <a:graphicFrameLocks noGrp="1"/>
          </p:cNvGraphicFramePr>
          <p:nvPr>
            <p:extLst>
              <p:ext uri="{D42A27DB-BD31-4B8C-83A1-F6EECF244321}">
                <p14:modId xmlns:p14="http://schemas.microsoft.com/office/powerpoint/2010/main" val="2673876426"/>
              </p:ext>
            </p:extLst>
          </p:nvPr>
        </p:nvGraphicFramePr>
        <p:xfrm>
          <a:off x="3864634" y="524046"/>
          <a:ext cx="7871927" cy="62238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46397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1758" y="149145"/>
            <a:ext cx="3197013" cy="1606210"/>
          </a:xfrm>
        </p:spPr>
        <p:txBody>
          <a:bodyPr vert="horz" lIns="91440" tIns="45720" rIns="91440" bIns="45720" rtlCol="0" anchor="t">
            <a:normAutofit fontScale="90000"/>
          </a:bodyPr>
          <a:lstStyle/>
          <a:p>
            <a:pPr algn="ctr"/>
            <a:r>
              <a:rPr lang="en-US" sz="4000" b="1" kern="1200" dirty="0">
                <a:solidFill>
                  <a:schemeClr val="bg1"/>
                </a:solidFill>
                <a:latin typeface="+mj-lt"/>
                <a:ea typeface="+mj-ea"/>
                <a:cs typeface="+mj-cs"/>
              </a:rPr>
              <a:t>Transfers Earning Bachelor’s Degree</a:t>
            </a:r>
          </a:p>
        </p:txBody>
      </p:sp>
      <p:sp>
        <p:nvSpPr>
          <p:cNvPr id="4" name="Content Placeholder 3"/>
          <p:cNvSpPr>
            <a:spLocks noGrp="1"/>
          </p:cNvSpPr>
          <p:nvPr>
            <p:ph sz="half" idx="2"/>
          </p:nvPr>
        </p:nvSpPr>
        <p:spPr>
          <a:xfrm>
            <a:off x="4965431" y="2438400"/>
            <a:ext cx="6586489" cy="3785419"/>
          </a:xfrm>
        </p:spPr>
        <p:txBody>
          <a:bodyPr vert="horz" lIns="91440" tIns="45720" rIns="91440" bIns="45720" rtlCol="0">
            <a:normAutofit/>
          </a:bodyPr>
          <a:lstStyle/>
          <a:p>
            <a:pPr marL="0">
              <a:spcBef>
                <a:spcPts val="0"/>
              </a:spcBef>
            </a:pPr>
            <a:endParaRPr lang="en-US" sz="1700" dirty="0"/>
          </a:p>
          <a:p>
            <a:pPr>
              <a:spcBef>
                <a:spcPts val="0"/>
              </a:spcBef>
            </a:pPr>
            <a:endParaRPr lang="en-US" sz="1700" dirty="0"/>
          </a:p>
          <a:p>
            <a:pPr>
              <a:spcBef>
                <a:spcPts val="0"/>
              </a:spcBef>
            </a:pPr>
            <a:endParaRPr lang="en-US" sz="1700" dirty="0"/>
          </a:p>
          <a:p>
            <a:endParaRPr lang="en-US" sz="1700" dirty="0"/>
          </a:p>
          <a:p>
            <a:endParaRPr lang="en-US" sz="1700" dirty="0"/>
          </a:p>
          <a:p>
            <a:endParaRPr lang="en-US" sz="1700" dirty="0"/>
          </a:p>
          <a:p>
            <a:endParaRPr lang="en-US" sz="1700" dirty="0"/>
          </a:p>
        </p:txBody>
      </p:sp>
      <p:sp>
        <p:nvSpPr>
          <p:cNvPr id="5" name="TextBox 4">
            <a:extLst>
              <a:ext uri="{FF2B5EF4-FFF2-40B4-BE49-F238E27FC236}">
                <a16:creationId xmlns:a16="http://schemas.microsoft.com/office/drawing/2014/main" id="{E07B94C6-AD5B-4982-9BBA-BAF86EF29CAD}"/>
              </a:ext>
            </a:extLst>
          </p:cNvPr>
          <p:cNvSpPr txBox="1"/>
          <p:nvPr/>
        </p:nvSpPr>
        <p:spPr>
          <a:xfrm>
            <a:off x="251758" y="2367840"/>
            <a:ext cx="3427875" cy="273921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chemeClr val="bg1"/>
                </a:solidFill>
              </a:rPr>
              <a:t>17% increase in students earning a Bachelor’s degree within 6 years after entering a VCCS college.</a:t>
            </a:r>
          </a:p>
          <a:p>
            <a:pPr marL="285750" indent="-285750">
              <a:spcAft>
                <a:spcPts val="600"/>
              </a:spcAft>
              <a:buFont typeface="Arial" panose="020B0604020202020204" pitchFamily="34" charset="0"/>
              <a:buChar char="•"/>
            </a:pPr>
            <a:r>
              <a:rPr lang="en-US" dirty="0">
                <a:solidFill>
                  <a:schemeClr val="bg1"/>
                </a:solidFill>
              </a:rPr>
              <a:t>23% increase in students earning 16 or more credits at VCCS prior to earning a Bachelor’s degree.</a:t>
            </a:r>
          </a:p>
          <a:p>
            <a:pPr>
              <a:spcAft>
                <a:spcPts val="600"/>
              </a:spcAft>
            </a:pPr>
            <a:endParaRPr lang="en-US" dirty="0">
              <a:solidFill>
                <a:schemeClr val="bg1"/>
              </a:solidFill>
            </a:endParaRPr>
          </a:p>
        </p:txBody>
      </p:sp>
      <p:grpSp>
        <p:nvGrpSpPr>
          <p:cNvPr id="6" name="Group 5">
            <a:extLst>
              <a:ext uri="{FF2B5EF4-FFF2-40B4-BE49-F238E27FC236}">
                <a16:creationId xmlns:a16="http://schemas.microsoft.com/office/drawing/2014/main" id="{8B72FDD6-1C60-738F-7A4B-D0C53DAEE541}"/>
              </a:ext>
            </a:extLst>
          </p:cNvPr>
          <p:cNvGrpSpPr/>
          <p:nvPr/>
        </p:nvGrpSpPr>
        <p:grpSpPr>
          <a:xfrm>
            <a:off x="11383541" y="149144"/>
            <a:ext cx="655697" cy="652136"/>
            <a:chOff x="10053055" y="279534"/>
            <a:chExt cx="1887187" cy="1887187"/>
          </a:xfrm>
        </p:grpSpPr>
        <p:sp>
          <p:nvSpPr>
            <p:cNvPr id="7" name="Rectangle: Diagonal Corners Rounded 6">
              <a:extLst>
                <a:ext uri="{FF2B5EF4-FFF2-40B4-BE49-F238E27FC236}">
                  <a16:creationId xmlns:a16="http://schemas.microsoft.com/office/drawing/2014/main" id="{ACD77740-B8EC-5DD2-2384-E9582DA6C86A}"/>
                </a:ext>
              </a:extLst>
            </p:cNvPr>
            <p:cNvSpPr/>
            <p:nvPr/>
          </p:nvSpPr>
          <p:spPr>
            <a:xfrm>
              <a:off x="10053055" y="279534"/>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9" name="Rectangle 8" descr="Checkmark">
              <a:extLst>
                <a:ext uri="{FF2B5EF4-FFF2-40B4-BE49-F238E27FC236}">
                  <a16:creationId xmlns:a16="http://schemas.microsoft.com/office/drawing/2014/main" id="{F3D5450F-533A-58CF-CC64-5FEC8F92C69C}"/>
                </a:ext>
              </a:extLst>
            </p:cNvPr>
            <p:cNvSpPr/>
            <p:nvPr/>
          </p:nvSpPr>
          <p:spPr>
            <a:xfrm>
              <a:off x="10455243" y="681722"/>
              <a:ext cx="1082812" cy="1082812"/>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aphicFrame>
        <p:nvGraphicFramePr>
          <p:cNvPr id="3" name="Chart 2">
            <a:extLst>
              <a:ext uri="{FF2B5EF4-FFF2-40B4-BE49-F238E27FC236}">
                <a16:creationId xmlns:a16="http://schemas.microsoft.com/office/drawing/2014/main" id="{A912F1D8-B40E-50A2-E14B-53627D643EAF}"/>
              </a:ext>
            </a:extLst>
          </p:cNvPr>
          <p:cNvGraphicFramePr>
            <a:graphicFrameLocks noGrp="1"/>
          </p:cNvGraphicFramePr>
          <p:nvPr>
            <p:extLst>
              <p:ext uri="{D42A27DB-BD31-4B8C-83A1-F6EECF244321}">
                <p14:modId xmlns:p14="http://schemas.microsoft.com/office/powerpoint/2010/main" val="303042049"/>
              </p:ext>
            </p:extLst>
          </p:nvPr>
        </p:nvGraphicFramePr>
        <p:xfrm>
          <a:off x="3911982" y="801280"/>
          <a:ext cx="7987518" cy="5897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1258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57">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1">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3">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A27B0B48-D66D-4F48-B81C-316F2A779E23}"/>
              </a:ext>
            </a:extLst>
          </p:cNvPr>
          <p:cNvSpPr>
            <a:spLocks noGrp="1"/>
          </p:cNvSpPr>
          <p:nvPr>
            <p:ph type="title"/>
          </p:nvPr>
        </p:nvSpPr>
        <p:spPr>
          <a:xfrm>
            <a:off x="1221364" y="995825"/>
            <a:ext cx="5853227" cy="1865105"/>
          </a:xfrm>
        </p:spPr>
        <p:txBody>
          <a:bodyPr vert="horz" lIns="91440" tIns="45720" rIns="91440" bIns="45720" rtlCol="0" anchor="t">
            <a:normAutofit/>
          </a:bodyPr>
          <a:lstStyle/>
          <a:p>
            <a:r>
              <a:rPr lang="en-US" sz="3700" dirty="0">
                <a:solidFill>
                  <a:srgbClr val="FFFFFF"/>
                </a:solidFill>
              </a:rPr>
              <a:t>For Further Inquiries Into the Outcomes-Based Funding Model</a:t>
            </a:r>
          </a:p>
        </p:txBody>
      </p:sp>
      <p:pic>
        <p:nvPicPr>
          <p:cNvPr id="19" name="Picture 9" descr="Businessman looking at char">
            <a:extLst>
              <a:ext uri="{FF2B5EF4-FFF2-40B4-BE49-F238E27FC236}">
                <a16:creationId xmlns:a16="http://schemas.microsoft.com/office/drawing/2014/main" id="{8F3D2D96-5991-4734-8836-0ED6BBC10C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203" r="51986" b="1"/>
          <a:stretch/>
        </p:blipFill>
        <p:spPr>
          <a:xfrm>
            <a:off x="8104092" y="10"/>
            <a:ext cx="4099858" cy="6857990"/>
          </a:xfrm>
          <a:prstGeom prst="rect">
            <a:avLst/>
          </a:prstGeom>
        </p:spPr>
      </p:pic>
      <p:sp>
        <p:nvSpPr>
          <p:cNvPr id="5" name="TextBox 4">
            <a:extLst>
              <a:ext uri="{FF2B5EF4-FFF2-40B4-BE49-F238E27FC236}">
                <a16:creationId xmlns:a16="http://schemas.microsoft.com/office/drawing/2014/main" id="{D55A262E-FFA8-69A5-B301-1DB4933BA343}"/>
              </a:ext>
            </a:extLst>
          </p:cNvPr>
          <p:cNvSpPr txBox="1"/>
          <p:nvPr/>
        </p:nvSpPr>
        <p:spPr>
          <a:xfrm>
            <a:off x="1221364" y="3359217"/>
            <a:ext cx="5960149" cy="2308324"/>
          </a:xfrm>
          <a:prstGeom prst="rect">
            <a:avLst/>
          </a:prstGeom>
          <a:noFill/>
        </p:spPr>
        <p:txBody>
          <a:bodyPr wrap="square" rtlCol="0">
            <a:spAutoFit/>
          </a:bodyPr>
          <a:lstStyle/>
          <a:p>
            <a:r>
              <a:rPr lang="en-US" sz="1800" dirty="0">
                <a:solidFill>
                  <a:srgbClr val="FFFFFF"/>
                </a:solidFill>
              </a:rPr>
              <a:t>Disaggregated VCCS system data can be found within the Opportunity 2027 Strategic Plan dashboard on the vccs.edu website </a:t>
            </a:r>
            <a:r>
              <a:rPr lang="en-US" sz="1800" dirty="0">
                <a:solidFill>
                  <a:srgbClr val="FFFFFF"/>
                </a:solidFill>
                <a:hlinkClick r:id="rId3"/>
              </a:rPr>
              <a:t>here</a:t>
            </a:r>
            <a:r>
              <a:rPr lang="en-US" sz="1800" dirty="0">
                <a:solidFill>
                  <a:srgbClr val="FFFFFF"/>
                </a:solidFill>
              </a:rPr>
              <a:t>.</a:t>
            </a:r>
          </a:p>
          <a:p>
            <a:endParaRPr lang="en-US" sz="1800" dirty="0">
              <a:solidFill>
                <a:srgbClr val="FFFFFF"/>
              </a:solidFill>
            </a:endParaRPr>
          </a:p>
          <a:p>
            <a:r>
              <a:rPr lang="en-US" dirty="0">
                <a:solidFill>
                  <a:srgbClr val="FFFFFF"/>
                </a:solidFill>
              </a:rPr>
              <a:t>College-level data may be granted upon request at </a:t>
            </a:r>
            <a:r>
              <a:rPr lang="en-US" dirty="0">
                <a:solidFill>
                  <a:srgbClr val="FFFFFF"/>
                </a:solidFill>
                <a:hlinkClick r:id="rId4"/>
              </a:rPr>
              <a:t>info@vccs.edu</a:t>
            </a:r>
            <a:endParaRPr lang="en-US" sz="1800" dirty="0">
              <a:solidFill>
                <a:srgbClr val="FFFFFF"/>
              </a:solidFill>
            </a:endParaRPr>
          </a:p>
          <a:p>
            <a:endParaRPr lang="en-US" sz="1800" dirty="0">
              <a:solidFill>
                <a:srgbClr val="FFFFFF"/>
              </a:solidFill>
            </a:endParaRPr>
          </a:p>
          <a:p>
            <a:endParaRPr lang="en-US" dirty="0"/>
          </a:p>
        </p:txBody>
      </p:sp>
    </p:spTree>
    <p:extLst>
      <p:ext uri="{BB962C8B-B14F-4D97-AF65-F5344CB8AC3E}">
        <p14:creationId xmlns:p14="http://schemas.microsoft.com/office/powerpoint/2010/main" val="3316296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B838B494-A40E-4219-B2F2-762687B57E92}"/>
              </a:ext>
            </a:extLst>
          </p:cNvPr>
          <p:cNvSpPr>
            <a:spLocks noGrp="1"/>
          </p:cNvSpPr>
          <p:nvPr>
            <p:ph type="title"/>
          </p:nvPr>
        </p:nvSpPr>
        <p:spPr>
          <a:xfrm>
            <a:off x="1136396" y="457201"/>
            <a:ext cx="5814240" cy="1556870"/>
          </a:xfrm>
        </p:spPr>
        <p:txBody>
          <a:bodyPr vert="horz" lIns="91440" tIns="45720" rIns="91440" bIns="45720" rtlCol="0" anchor="b">
            <a:normAutofit/>
          </a:bodyPr>
          <a:lstStyle/>
          <a:p>
            <a:r>
              <a:rPr lang="en-US" sz="4000" dirty="0"/>
              <a:t>What is Outcomes-Based Funding Model (OBFM)?</a:t>
            </a:r>
          </a:p>
        </p:txBody>
      </p:sp>
      <p:sp>
        <p:nvSpPr>
          <p:cNvPr id="4" name="Content Placeholder 3"/>
          <p:cNvSpPr>
            <a:spLocks noGrp="1"/>
          </p:cNvSpPr>
          <p:nvPr>
            <p:ph sz="half" idx="2"/>
          </p:nvPr>
        </p:nvSpPr>
        <p:spPr>
          <a:xfrm>
            <a:off x="1136396" y="2277036"/>
            <a:ext cx="5814239" cy="3461155"/>
          </a:xfrm>
        </p:spPr>
        <p:txBody>
          <a:bodyPr vert="horz" lIns="91440" tIns="45720" rIns="91440" bIns="45720" rtlCol="0">
            <a:normAutofit/>
          </a:bodyPr>
          <a:lstStyle/>
          <a:p>
            <a:pPr>
              <a:spcBef>
                <a:spcPts val="0"/>
              </a:spcBef>
            </a:pPr>
            <a:r>
              <a:rPr lang="en-US" sz="1600" dirty="0"/>
              <a:t>Also called  Performance Funding Model</a:t>
            </a:r>
          </a:p>
          <a:p>
            <a:pPr marL="0">
              <a:spcBef>
                <a:spcPts val="0"/>
              </a:spcBef>
            </a:pPr>
            <a:endParaRPr lang="en-US" sz="1600" dirty="0"/>
          </a:p>
          <a:p>
            <a:pPr>
              <a:spcBef>
                <a:spcPts val="0"/>
              </a:spcBef>
            </a:pPr>
            <a:r>
              <a:rPr lang="en-US" sz="1600" dirty="0"/>
              <a:t>Initiated by the VCCS in 2015</a:t>
            </a:r>
          </a:p>
          <a:p>
            <a:pPr>
              <a:spcBef>
                <a:spcPts val="0"/>
              </a:spcBef>
            </a:pPr>
            <a:endParaRPr lang="en-US" sz="1600" dirty="0"/>
          </a:p>
          <a:p>
            <a:pPr>
              <a:spcBef>
                <a:spcPts val="0"/>
              </a:spcBef>
            </a:pPr>
            <a:r>
              <a:rPr lang="en-US" sz="1600" dirty="0"/>
              <a:t>Aligned financial policies with strategic goals</a:t>
            </a:r>
          </a:p>
          <a:p>
            <a:pPr marL="0">
              <a:spcBef>
                <a:spcPts val="0"/>
              </a:spcBef>
            </a:pPr>
            <a:endParaRPr lang="en-US" sz="1600" dirty="0"/>
          </a:p>
          <a:p>
            <a:pPr>
              <a:spcBef>
                <a:spcPts val="0"/>
              </a:spcBef>
            </a:pPr>
            <a:r>
              <a:rPr lang="en-US" sz="1600" dirty="0"/>
              <a:t>Designed to encourage and recognize improved student outcomes</a:t>
            </a:r>
          </a:p>
          <a:p>
            <a:pPr>
              <a:spcBef>
                <a:spcPts val="0"/>
              </a:spcBef>
            </a:pPr>
            <a:endParaRPr lang="en-US" sz="1600" dirty="0"/>
          </a:p>
          <a:p>
            <a:pPr>
              <a:spcBef>
                <a:spcPts val="0"/>
              </a:spcBef>
            </a:pPr>
            <a:r>
              <a:rPr lang="en-US" sz="1600" dirty="0"/>
              <a:t>20% of state allocation</a:t>
            </a:r>
          </a:p>
          <a:p>
            <a:pPr marL="0">
              <a:spcBef>
                <a:spcPts val="0"/>
              </a:spcBef>
            </a:pPr>
            <a:endParaRPr lang="en-US" sz="1600" dirty="0"/>
          </a:p>
          <a:p>
            <a:pPr>
              <a:spcBef>
                <a:spcPts val="0"/>
              </a:spcBef>
            </a:pPr>
            <a:r>
              <a:rPr lang="en-US" sz="1600" dirty="0"/>
              <a:t>Distributed to each college based on percentage of total points earned for measures</a:t>
            </a:r>
          </a:p>
          <a:p>
            <a:pPr>
              <a:spcBef>
                <a:spcPts val="0"/>
              </a:spcBef>
            </a:pPr>
            <a:endParaRPr lang="en-US" sz="1600" dirty="0"/>
          </a:p>
          <a:p>
            <a:pPr>
              <a:spcBef>
                <a:spcPts val="0"/>
              </a:spcBef>
            </a:pPr>
            <a:r>
              <a:rPr lang="en-US" sz="1600" dirty="0"/>
              <a:t>No efficiency factor</a:t>
            </a:r>
          </a:p>
          <a:p>
            <a:endParaRPr lang="en-US" sz="1600" dirty="0"/>
          </a:p>
        </p:txBody>
      </p:sp>
      <p:pic>
        <p:nvPicPr>
          <p:cNvPr id="1026" name="Picture 2" descr="Opportunity 2027 logo">
            <a:extLst>
              <a:ext uri="{FF2B5EF4-FFF2-40B4-BE49-F238E27FC236}">
                <a16:creationId xmlns:a16="http://schemas.microsoft.com/office/drawing/2014/main" id="{82B19E3F-6534-41EA-B758-92E6E2BE1F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008" y="3747325"/>
            <a:ext cx="3712869" cy="10767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91554F0-C612-4B80-A6F2-DDBBF131583F}"/>
              </a:ext>
            </a:extLst>
          </p:cNvPr>
          <p:cNvPicPr>
            <a:picLocks noChangeAspect="1"/>
          </p:cNvPicPr>
          <p:nvPr/>
        </p:nvPicPr>
        <p:blipFill rotWithShape="1">
          <a:blip r:embed="rId3"/>
          <a:srcRect l="7269" r="2099" b="-2"/>
          <a:stretch/>
        </p:blipFill>
        <p:spPr>
          <a:xfrm>
            <a:off x="8090548" y="1235636"/>
            <a:ext cx="2675787" cy="2243263"/>
          </a:xfrm>
          <a:prstGeom prst="rect">
            <a:avLst/>
          </a:prstGeom>
        </p:spPr>
      </p:pic>
      <p:sp>
        <p:nvSpPr>
          <p:cNvPr id="1033" name="Rectangle 103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01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8069" y="381935"/>
            <a:ext cx="9356106" cy="1200329"/>
          </a:xfrm>
        </p:spPr>
        <p:txBody>
          <a:bodyPr vert="horz" lIns="91440" tIns="45720" rIns="91440" bIns="45720" rtlCol="0" anchor="t">
            <a:normAutofit/>
          </a:bodyPr>
          <a:lstStyle/>
          <a:p>
            <a:r>
              <a:rPr lang="en-US" sz="3800" b="1" kern="1200">
                <a:solidFill>
                  <a:schemeClr val="tx1"/>
                </a:solidFill>
                <a:latin typeface="+mj-lt"/>
                <a:ea typeface="+mj-ea"/>
                <a:cs typeface="+mj-cs"/>
              </a:rPr>
              <a:t>Outcomes-based Funding Measures are classified into three major categories:</a:t>
            </a:r>
          </a:p>
        </p:txBody>
      </p:sp>
      <p:grpSp>
        <p:nvGrpSpPr>
          <p:cNvPr id="49" name="Group 48">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5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5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5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54" name="Straight Connector 5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a:extLst>
              <a:ext uri="{FF2B5EF4-FFF2-40B4-BE49-F238E27FC236}">
                <a16:creationId xmlns:a16="http://schemas.microsoft.com/office/drawing/2014/main" id="{884462BF-025F-4FC2-AE62-32ED8A16D0A0}"/>
              </a:ext>
            </a:extLst>
          </p:cNvPr>
          <p:cNvGraphicFramePr>
            <a:graphicFrameLocks noGrp="1"/>
          </p:cNvGraphicFramePr>
          <p:nvPr>
            <p:ph sz="half" idx="2"/>
            <p:extLst>
              <p:ext uri="{D42A27DB-BD31-4B8C-83A1-F6EECF244321}">
                <p14:modId xmlns:p14="http://schemas.microsoft.com/office/powerpoint/2010/main" val="2697393131"/>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55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3809" y="233363"/>
            <a:ext cx="3197013" cy="2743200"/>
          </a:xfrm>
        </p:spPr>
        <p:txBody>
          <a:bodyPr vert="horz" lIns="91440" tIns="45720" rIns="91440" bIns="45720" rtlCol="0" anchor="t">
            <a:normAutofit/>
          </a:bodyPr>
          <a:lstStyle/>
          <a:p>
            <a:pPr algn="ctr"/>
            <a:r>
              <a:rPr lang="en-US" sz="3700" b="1" kern="1200" dirty="0">
                <a:solidFill>
                  <a:schemeClr val="bg1"/>
                </a:solidFill>
                <a:latin typeface="+mj-lt"/>
                <a:ea typeface="+mj-ea"/>
                <a:cs typeface="+mj-cs"/>
              </a:rPr>
              <a:t>Successful Completion of College-Level Math and English </a:t>
            </a:r>
          </a:p>
        </p:txBody>
      </p:sp>
      <p:sp>
        <p:nvSpPr>
          <p:cNvPr id="4" name="Content Placeholder 3"/>
          <p:cNvSpPr>
            <a:spLocks noGrp="1"/>
          </p:cNvSpPr>
          <p:nvPr>
            <p:ph sz="half" idx="2"/>
          </p:nvPr>
        </p:nvSpPr>
        <p:spPr>
          <a:xfrm>
            <a:off x="4965431" y="2438400"/>
            <a:ext cx="6586489" cy="3785419"/>
          </a:xfrm>
        </p:spPr>
        <p:txBody>
          <a:bodyPr vert="horz" lIns="91440" tIns="45720" rIns="91440" bIns="45720" rtlCol="0">
            <a:normAutofit/>
          </a:bodyPr>
          <a:lstStyle/>
          <a:p>
            <a:pPr marL="0">
              <a:spcBef>
                <a:spcPts val="0"/>
              </a:spcBef>
            </a:pPr>
            <a:endParaRPr lang="en-US" sz="1700" dirty="0"/>
          </a:p>
          <a:p>
            <a:pPr>
              <a:spcBef>
                <a:spcPts val="0"/>
              </a:spcBef>
            </a:pPr>
            <a:endParaRPr lang="en-US" sz="1700" dirty="0"/>
          </a:p>
          <a:p>
            <a:pPr>
              <a:spcBef>
                <a:spcPts val="0"/>
              </a:spcBef>
            </a:pPr>
            <a:endParaRPr lang="en-US" sz="1700" dirty="0"/>
          </a:p>
          <a:p>
            <a:endParaRPr lang="en-US" sz="1700" dirty="0"/>
          </a:p>
          <a:p>
            <a:endParaRPr lang="en-US" sz="1700" dirty="0"/>
          </a:p>
          <a:p>
            <a:endParaRPr lang="en-US" sz="1700" dirty="0"/>
          </a:p>
          <a:p>
            <a:endParaRPr lang="en-US" sz="1700" dirty="0"/>
          </a:p>
        </p:txBody>
      </p:sp>
      <p:graphicFrame>
        <p:nvGraphicFramePr>
          <p:cNvPr id="3" name="Diagram 2">
            <a:extLst>
              <a:ext uri="{FF2B5EF4-FFF2-40B4-BE49-F238E27FC236}">
                <a16:creationId xmlns:a16="http://schemas.microsoft.com/office/drawing/2014/main" id="{461433F3-ECF8-42E1-BD6C-034F17E2509B}"/>
              </a:ext>
            </a:extLst>
          </p:cNvPr>
          <p:cNvGraphicFramePr/>
          <p:nvPr>
            <p:extLst>
              <p:ext uri="{D42A27DB-BD31-4B8C-83A1-F6EECF244321}">
                <p14:modId xmlns:p14="http://schemas.microsoft.com/office/powerpoint/2010/main" val="3206720128"/>
              </p:ext>
            </p:extLst>
          </p:nvPr>
        </p:nvGraphicFramePr>
        <p:xfrm>
          <a:off x="4330719" y="641615"/>
          <a:ext cx="7289799" cy="5533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491A3AA8-A07F-7D9E-2984-ECF4EAD19278}"/>
              </a:ext>
            </a:extLst>
          </p:cNvPr>
          <p:cNvGrpSpPr/>
          <p:nvPr/>
        </p:nvGrpSpPr>
        <p:grpSpPr>
          <a:xfrm>
            <a:off x="11383542" y="100426"/>
            <a:ext cx="631596" cy="700854"/>
            <a:chOff x="9971004" y="128705"/>
            <a:chExt cx="1887187" cy="1887187"/>
          </a:xfrm>
        </p:grpSpPr>
        <p:sp>
          <p:nvSpPr>
            <p:cNvPr id="7" name="Rectangle: Diagonal Corners Rounded 6">
              <a:extLst>
                <a:ext uri="{FF2B5EF4-FFF2-40B4-BE49-F238E27FC236}">
                  <a16:creationId xmlns:a16="http://schemas.microsoft.com/office/drawing/2014/main" id="{D32164A1-EF94-8B98-FF07-BEFCAFECFF57}"/>
                </a:ext>
              </a:extLst>
            </p:cNvPr>
            <p:cNvSpPr/>
            <p:nvPr/>
          </p:nvSpPr>
          <p:spPr>
            <a:xfrm>
              <a:off x="9971004" y="128705"/>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8" name="Rectangle 7" descr="Diploma Roll">
              <a:extLst>
                <a:ext uri="{FF2B5EF4-FFF2-40B4-BE49-F238E27FC236}">
                  <a16:creationId xmlns:a16="http://schemas.microsoft.com/office/drawing/2014/main" id="{FCF6111B-2B84-A0AC-ED2C-542149CD1068}"/>
                </a:ext>
              </a:extLst>
            </p:cNvPr>
            <p:cNvSpPr/>
            <p:nvPr/>
          </p:nvSpPr>
          <p:spPr>
            <a:xfrm>
              <a:off x="10373192" y="530893"/>
              <a:ext cx="1082812" cy="108281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11" name="TextBox 10">
            <a:extLst>
              <a:ext uri="{FF2B5EF4-FFF2-40B4-BE49-F238E27FC236}">
                <a16:creationId xmlns:a16="http://schemas.microsoft.com/office/drawing/2014/main" id="{F3219314-CBEC-ACDF-0121-F385D1B34F47}"/>
              </a:ext>
            </a:extLst>
          </p:cNvPr>
          <p:cNvSpPr txBox="1"/>
          <p:nvPr/>
        </p:nvSpPr>
        <p:spPr>
          <a:xfrm>
            <a:off x="251758" y="3235107"/>
            <a:ext cx="3279063" cy="25391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chemeClr val="bg1"/>
                </a:solidFill>
              </a:rPr>
              <a:t>Cohort of Associates-degree seeking students </a:t>
            </a:r>
          </a:p>
          <a:p>
            <a:pPr marL="285750" indent="-285750">
              <a:spcAft>
                <a:spcPts val="600"/>
              </a:spcAft>
              <a:buFont typeface="Arial" panose="020B0604020202020204" pitchFamily="34" charset="0"/>
              <a:buChar char="•"/>
            </a:pPr>
            <a:r>
              <a:rPr lang="en-US" dirty="0">
                <a:solidFill>
                  <a:schemeClr val="bg1"/>
                </a:solidFill>
              </a:rPr>
              <a:t>Entered VCCS colleges for the first time in Summer or Fall</a:t>
            </a:r>
          </a:p>
          <a:p>
            <a:pPr marL="285750" indent="-285750">
              <a:spcAft>
                <a:spcPts val="600"/>
              </a:spcAft>
              <a:buFont typeface="Arial" panose="020B0604020202020204" pitchFamily="34" charset="0"/>
              <a:buChar char="•"/>
            </a:pPr>
            <a:r>
              <a:rPr lang="en-US" dirty="0">
                <a:solidFill>
                  <a:schemeClr val="bg1"/>
                </a:solidFill>
              </a:rPr>
              <a:t>Completes the course with a C or better</a:t>
            </a:r>
          </a:p>
          <a:p>
            <a:pPr marL="285750" indent="-285750">
              <a:spcAft>
                <a:spcPts val="600"/>
              </a:spcAft>
              <a:buFont typeface="Arial" panose="020B0604020202020204" pitchFamily="34" charset="0"/>
              <a:buChar char="•"/>
            </a:pPr>
            <a:r>
              <a:rPr lang="en-US" dirty="0">
                <a:solidFill>
                  <a:schemeClr val="bg1"/>
                </a:solidFill>
              </a:rPr>
              <a:t>Completes the course within timeframe</a:t>
            </a:r>
          </a:p>
        </p:txBody>
      </p:sp>
    </p:spTree>
    <p:extLst>
      <p:ext uri="{BB962C8B-B14F-4D97-AF65-F5344CB8AC3E}">
        <p14:creationId xmlns:p14="http://schemas.microsoft.com/office/powerpoint/2010/main" val="353041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3809" y="233363"/>
            <a:ext cx="3197013" cy="2205037"/>
          </a:xfrm>
        </p:spPr>
        <p:txBody>
          <a:bodyPr vert="horz" lIns="91440" tIns="45720" rIns="91440" bIns="45720" rtlCol="0" anchor="t">
            <a:normAutofit/>
          </a:bodyPr>
          <a:lstStyle/>
          <a:p>
            <a:pPr algn="ctr"/>
            <a:r>
              <a:rPr lang="en-US" sz="3700" b="1" kern="1200" dirty="0">
                <a:solidFill>
                  <a:schemeClr val="bg1"/>
                </a:solidFill>
                <a:latin typeface="+mj-lt"/>
                <a:ea typeface="+mj-ea"/>
                <a:cs typeface="+mj-cs"/>
              </a:rPr>
              <a:t>Successful Completion of College-Level Math</a:t>
            </a:r>
          </a:p>
        </p:txBody>
      </p:sp>
      <p:sp>
        <p:nvSpPr>
          <p:cNvPr id="4" name="Content Placeholder 3"/>
          <p:cNvSpPr>
            <a:spLocks noGrp="1"/>
          </p:cNvSpPr>
          <p:nvPr>
            <p:ph sz="half" idx="2"/>
          </p:nvPr>
        </p:nvSpPr>
        <p:spPr>
          <a:xfrm>
            <a:off x="4965431" y="2438400"/>
            <a:ext cx="6586489" cy="3785419"/>
          </a:xfrm>
        </p:spPr>
        <p:txBody>
          <a:bodyPr vert="horz" lIns="91440" tIns="45720" rIns="91440" bIns="45720" rtlCol="0">
            <a:normAutofit/>
          </a:bodyPr>
          <a:lstStyle/>
          <a:p>
            <a:pPr marL="0">
              <a:spcBef>
                <a:spcPts val="0"/>
              </a:spcBef>
            </a:pPr>
            <a:endParaRPr lang="en-US" sz="1700" dirty="0"/>
          </a:p>
          <a:p>
            <a:pPr>
              <a:spcBef>
                <a:spcPts val="0"/>
              </a:spcBef>
            </a:pPr>
            <a:endParaRPr lang="en-US" sz="1700" dirty="0"/>
          </a:p>
          <a:p>
            <a:pPr>
              <a:spcBef>
                <a:spcPts val="0"/>
              </a:spcBef>
            </a:pPr>
            <a:endParaRPr lang="en-US" sz="1700" dirty="0"/>
          </a:p>
          <a:p>
            <a:endParaRPr lang="en-US" sz="1700" dirty="0"/>
          </a:p>
          <a:p>
            <a:endParaRPr lang="en-US" sz="1700" dirty="0"/>
          </a:p>
          <a:p>
            <a:endParaRPr lang="en-US" sz="1700" dirty="0"/>
          </a:p>
          <a:p>
            <a:endParaRPr lang="en-US" sz="1700" dirty="0"/>
          </a:p>
        </p:txBody>
      </p:sp>
      <p:sp>
        <p:nvSpPr>
          <p:cNvPr id="5" name="TextBox 4">
            <a:extLst>
              <a:ext uri="{FF2B5EF4-FFF2-40B4-BE49-F238E27FC236}">
                <a16:creationId xmlns:a16="http://schemas.microsoft.com/office/drawing/2014/main" id="{E07B94C6-AD5B-4982-9BBA-BAF86EF29CAD}"/>
              </a:ext>
            </a:extLst>
          </p:cNvPr>
          <p:cNvSpPr txBox="1"/>
          <p:nvPr/>
        </p:nvSpPr>
        <p:spPr>
          <a:xfrm>
            <a:off x="292783" y="2336393"/>
            <a:ext cx="3279063" cy="435503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chemeClr val="bg1"/>
                </a:solidFill>
              </a:rPr>
              <a:t>Decreased developmental students from  40% to 4% of entering cohort.</a:t>
            </a:r>
          </a:p>
          <a:p>
            <a:pPr marL="285750" indent="-285750">
              <a:spcAft>
                <a:spcPts val="600"/>
              </a:spcAft>
              <a:buFont typeface="Arial" panose="020B0604020202020204" pitchFamily="34" charset="0"/>
              <a:buChar char="•"/>
            </a:pPr>
            <a:r>
              <a:rPr lang="en-US" dirty="0">
                <a:solidFill>
                  <a:schemeClr val="bg1"/>
                </a:solidFill>
              </a:rPr>
              <a:t>Increased completion rate of developmental from 13% to 27%.</a:t>
            </a:r>
          </a:p>
          <a:p>
            <a:pPr marL="285750" indent="-285750">
              <a:spcAft>
                <a:spcPts val="600"/>
              </a:spcAft>
              <a:buFont typeface="Arial" panose="020B0604020202020204" pitchFamily="34" charset="0"/>
              <a:buChar char="•"/>
            </a:pPr>
            <a:r>
              <a:rPr lang="en-US" dirty="0">
                <a:solidFill>
                  <a:schemeClr val="bg1"/>
                </a:solidFill>
              </a:rPr>
              <a:t>Increased college-ready student cohort by 20%.</a:t>
            </a:r>
          </a:p>
          <a:p>
            <a:pPr marL="285750" indent="-285750">
              <a:spcAft>
                <a:spcPts val="600"/>
              </a:spcAft>
              <a:buFont typeface="Arial" panose="020B0604020202020204" pitchFamily="34" charset="0"/>
              <a:buChar char="•"/>
            </a:pPr>
            <a:r>
              <a:rPr lang="en-US" dirty="0">
                <a:solidFill>
                  <a:schemeClr val="bg1"/>
                </a:solidFill>
              </a:rPr>
              <a:t>Decreased completion rate of college-ready from 46% to 42%.</a:t>
            </a:r>
          </a:p>
          <a:p>
            <a:pPr marL="285750" indent="-285750">
              <a:spcAft>
                <a:spcPts val="600"/>
              </a:spcAft>
              <a:buFont typeface="Arial" panose="020B0604020202020204" pitchFamily="34" charset="0"/>
              <a:buChar char="•"/>
            </a:pPr>
            <a:r>
              <a:rPr lang="en-US" dirty="0">
                <a:solidFill>
                  <a:schemeClr val="bg1"/>
                </a:solidFill>
              </a:rPr>
              <a:t>Increased Math Completion Rate from 33% to 42%</a:t>
            </a:r>
          </a:p>
          <a:p>
            <a:pPr marL="285750" indent="-285750">
              <a:spcAft>
                <a:spcPts val="600"/>
              </a:spcAft>
              <a:buFont typeface="Arial" panose="020B0604020202020204" pitchFamily="34" charset="0"/>
              <a:buChar char="•"/>
            </a:pPr>
            <a:endParaRPr lang="en-US" dirty="0">
              <a:solidFill>
                <a:schemeClr val="bg1"/>
              </a:solidFill>
            </a:endParaRPr>
          </a:p>
        </p:txBody>
      </p:sp>
      <p:grpSp>
        <p:nvGrpSpPr>
          <p:cNvPr id="7" name="Group 6">
            <a:extLst>
              <a:ext uri="{FF2B5EF4-FFF2-40B4-BE49-F238E27FC236}">
                <a16:creationId xmlns:a16="http://schemas.microsoft.com/office/drawing/2014/main" id="{20DFBA71-E6CA-3C73-7207-9C2D0AF47EA3}"/>
              </a:ext>
            </a:extLst>
          </p:cNvPr>
          <p:cNvGrpSpPr/>
          <p:nvPr/>
        </p:nvGrpSpPr>
        <p:grpSpPr>
          <a:xfrm>
            <a:off x="11383542" y="100426"/>
            <a:ext cx="631596" cy="700854"/>
            <a:chOff x="9971004" y="128705"/>
            <a:chExt cx="1887187" cy="1887187"/>
          </a:xfrm>
        </p:grpSpPr>
        <p:sp>
          <p:nvSpPr>
            <p:cNvPr id="9" name="Rectangle: Diagonal Corners Rounded 8">
              <a:extLst>
                <a:ext uri="{FF2B5EF4-FFF2-40B4-BE49-F238E27FC236}">
                  <a16:creationId xmlns:a16="http://schemas.microsoft.com/office/drawing/2014/main" id="{99785B2C-A72E-46F0-8E99-DE7078F43BEC}"/>
                </a:ext>
              </a:extLst>
            </p:cNvPr>
            <p:cNvSpPr/>
            <p:nvPr/>
          </p:nvSpPr>
          <p:spPr>
            <a:xfrm>
              <a:off x="9971004" y="128705"/>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0" name="Rectangle 9" descr="Diploma Roll">
              <a:extLst>
                <a:ext uri="{FF2B5EF4-FFF2-40B4-BE49-F238E27FC236}">
                  <a16:creationId xmlns:a16="http://schemas.microsoft.com/office/drawing/2014/main" id="{052BB7F3-2BA4-430F-B6CF-BC42EF49DC76}"/>
                </a:ext>
              </a:extLst>
            </p:cNvPr>
            <p:cNvSpPr/>
            <p:nvPr/>
          </p:nvSpPr>
          <p:spPr>
            <a:xfrm>
              <a:off x="10373192" y="530893"/>
              <a:ext cx="1082812"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aphicFrame>
        <p:nvGraphicFramePr>
          <p:cNvPr id="6" name="Chart 5">
            <a:extLst>
              <a:ext uri="{FF2B5EF4-FFF2-40B4-BE49-F238E27FC236}">
                <a16:creationId xmlns:a16="http://schemas.microsoft.com/office/drawing/2014/main" id="{C4670854-B29D-760E-F445-EC32711C1A94}"/>
              </a:ext>
            </a:extLst>
          </p:cNvPr>
          <p:cNvGraphicFramePr>
            <a:graphicFrameLocks noGrp="1"/>
          </p:cNvGraphicFramePr>
          <p:nvPr>
            <p:extLst>
              <p:ext uri="{D42A27DB-BD31-4B8C-83A1-F6EECF244321}">
                <p14:modId xmlns:p14="http://schemas.microsoft.com/office/powerpoint/2010/main" val="3124381765"/>
              </p:ext>
            </p:extLst>
          </p:nvPr>
        </p:nvGraphicFramePr>
        <p:xfrm>
          <a:off x="3864631" y="409377"/>
          <a:ext cx="8150507" cy="60392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1640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3809" y="233363"/>
            <a:ext cx="3197013" cy="2205037"/>
          </a:xfrm>
        </p:spPr>
        <p:txBody>
          <a:bodyPr vert="horz" lIns="91440" tIns="45720" rIns="91440" bIns="45720" rtlCol="0" anchor="t">
            <a:normAutofit/>
          </a:bodyPr>
          <a:lstStyle/>
          <a:p>
            <a:pPr algn="ctr"/>
            <a:r>
              <a:rPr lang="en-US" sz="3700" b="1" kern="1200" dirty="0">
                <a:solidFill>
                  <a:schemeClr val="bg1"/>
                </a:solidFill>
                <a:latin typeface="+mj-lt"/>
                <a:ea typeface="+mj-ea"/>
                <a:cs typeface="+mj-cs"/>
              </a:rPr>
              <a:t>Successful Completion of College-Level English</a:t>
            </a:r>
          </a:p>
        </p:txBody>
      </p:sp>
      <p:sp>
        <p:nvSpPr>
          <p:cNvPr id="4" name="Content Placeholder 3"/>
          <p:cNvSpPr>
            <a:spLocks noGrp="1"/>
          </p:cNvSpPr>
          <p:nvPr>
            <p:ph sz="half" idx="2"/>
          </p:nvPr>
        </p:nvSpPr>
        <p:spPr>
          <a:xfrm>
            <a:off x="4965431" y="2438400"/>
            <a:ext cx="6586489" cy="3785419"/>
          </a:xfrm>
        </p:spPr>
        <p:txBody>
          <a:bodyPr vert="horz" lIns="91440" tIns="45720" rIns="91440" bIns="45720" rtlCol="0">
            <a:normAutofit/>
          </a:bodyPr>
          <a:lstStyle/>
          <a:p>
            <a:pPr marL="0">
              <a:spcBef>
                <a:spcPts val="0"/>
              </a:spcBef>
            </a:pPr>
            <a:endParaRPr lang="en-US" sz="1700" dirty="0"/>
          </a:p>
          <a:p>
            <a:pPr>
              <a:spcBef>
                <a:spcPts val="0"/>
              </a:spcBef>
            </a:pPr>
            <a:endParaRPr lang="en-US" sz="1700" dirty="0"/>
          </a:p>
          <a:p>
            <a:pPr>
              <a:spcBef>
                <a:spcPts val="0"/>
              </a:spcBef>
            </a:pPr>
            <a:endParaRPr lang="en-US" sz="1700" dirty="0"/>
          </a:p>
          <a:p>
            <a:endParaRPr lang="en-US" sz="1700" dirty="0"/>
          </a:p>
          <a:p>
            <a:endParaRPr lang="en-US" sz="1700" dirty="0"/>
          </a:p>
          <a:p>
            <a:endParaRPr lang="en-US" sz="1700" dirty="0"/>
          </a:p>
          <a:p>
            <a:endParaRPr lang="en-US" sz="1700" dirty="0"/>
          </a:p>
        </p:txBody>
      </p:sp>
      <p:sp>
        <p:nvSpPr>
          <p:cNvPr id="5" name="TextBox 4">
            <a:extLst>
              <a:ext uri="{FF2B5EF4-FFF2-40B4-BE49-F238E27FC236}">
                <a16:creationId xmlns:a16="http://schemas.microsoft.com/office/drawing/2014/main" id="{E07B94C6-AD5B-4982-9BBA-BAF86EF29CAD}"/>
              </a:ext>
            </a:extLst>
          </p:cNvPr>
          <p:cNvSpPr txBox="1"/>
          <p:nvPr/>
        </p:nvSpPr>
        <p:spPr>
          <a:xfrm>
            <a:off x="292783" y="2336393"/>
            <a:ext cx="3279063" cy="490903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chemeClr val="bg1"/>
                </a:solidFill>
              </a:rPr>
              <a:t>Decreased developmental students from  12% to 3% of entering cohort.</a:t>
            </a:r>
          </a:p>
          <a:p>
            <a:pPr marL="285750" indent="-285750">
              <a:spcAft>
                <a:spcPts val="600"/>
              </a:spcAft>
              <a:buFont typeface="Arial" panose="020B0604020202020204" pitchFamily="34" charset="0"/>
              <a:buChar char="•"/>
            </a:pPr>
            <a:r>
              <a:rPr lang="en-US" dirty="0">
                <a:solidFill>
                  <a:schemeClr val="bg1"/>
                </a:solidFill>
              </a:rPr>
              <a:t>Increased completion rate of developmental from 33% to 52%.</a:t>
            </a:r>
          </a:p>
          <a:p>
            <a:pPr marL="285750" indent="-285750">
              <a:spcAft>
                <a:spcPts val="600"/>
              </a:spcAft>
              <a:buFont typeface="Arial" panose="020B0604020202020204" pitchFamily="34" charset="0"/>
              <a:buChar char="•"/>
            </a:pPr>
            <a:r>
              <a:rPr lang="en-US" dirty="0">
                <a:solidFill>
                  <a:schemeClr val="bg1"/>
                </a:solidFill>
              </a:rPr>
              <a:t>Increased college-ready student cohort from  88% to 97% of entering cohort.</a:t>
            </a:r>
          </a:p>
          <a:p>
            <a:pPr marL="285750" indent="-285750">
              <a:spcAft>
                <a:spcPts val="600"/>
              </a:spcAft>
              <a:buFont typeface="Arial" panose="020B0604020202020204" pitchFamily="34" charset="0"/>
              <a:buChar char="•"/>
            </a:pPr>
            <a:r>
              <a:rPr lang="en-US" dirty="0">
                <a:solidFill>
                  <a:schemeClr val="bg1"/>
                </a:solidFill>
              </a:rPr>
              <a:t>Decreased completion rate of college-ready from 64% to 62%.</a:t>
            </a:r>
          </a:p>
          <a:p>
            <a:pPr marL="285750" indent="-285750">
              <a:spcAft>
                <a:spcPts val="600"/>
              </a:spcAft>
              <a:buFont typeface="Arial" panose="020B0604020202020204" pitchFamily="34" charset="0"/>
              <a:buChar char="•"/>
            </a:pPr>
            <a:r>
              <a:rPr lang="en-US" dirty="0">
                <a:solidFill>
                  <a:schemeClr val="bg1"/>
                </a:solidFill>
              </a:rPr>
              <a:t>Increased English Completion Rate from 60% to 62% over baseline year.</a:t>
            </a:r>
          </a:p>
          <a:p>
            <a:pPr marL="285750" indent="-285750">
              <a:spcAft>
                <a:spcPts val="600"/>
              </a:spcAft>
              <a:buFont typeface="Arial" panose="020B0604020202020204" pitchFamily="34" charset="0"/>
              <a:buChar char="•"/>
            </a:pPr>
            <a:endParaRPr lang="en-US" dirty="0">
              <a:solidFill>
                <a:schemeClr val="bg1"/>
              </a:solidFill>
            </a:endParaRPr>
          </a:p>
        </p:txBody>
      </p:sp>
      <p:grpSp>
        <p:nvGrpSpPr>
          <p:cNvPr id="7" name="Group 6">
            <a:extLst>
              <a:ext uri="{FF2B5EF4-FFF2-40B4-BE49-F238E27FC236}">
                <a16:creationId xmlns:a16="http://schemas.microsoft.com/office/drawing/2014/main" id="{20DFBA71-E6CA-3C73-7207-9C2D0AF47EA3}"/>
              </a:ext>
            </a:extLst>
          </p:cNvPr>
          <p:cNvGrpSpPr/>
          <p:nvPr/>
        </p:nvGrpSpPr>
        <p:grpSpPr>
          <a:xfrm>
            <a:off x="11383542" y="100426"/>
            <a:ext cx="631596" cy="700854"/>
            <a:chOff x="9971004" y="128705"/>
            <a:chExt cx="1887187" cy="1887187"/>
          </a:xfrm>
        </p:grpSpPr>
        <p:sp>
          <p:nvSpPr>
            <p:cNvPr id="9" name="Rectangle: Diagonal Corners Rounded 8">
              <a:extLst>
                <a:ext uri="{FF2B5EF4-FFF2-40B4-BE49-F238E27FC236}">
                  <a16:creationId xmlns:a16="http://schemas.microsoft.com/office/drawing/2014/main" id="{99785B2C-A72E-46F0-8E99-DE7078F43BEC}"/>
                </a:ext>
              </a:extLst>
            </p:cNvPr>
            <p:cNvSpPr/>
            <p:nvPr/>
          </p:nvSpPr>
          <p:spPr>
            <a:xfrm>
              <a:off x="9971004" y="128705"/>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0" name="Rectangle 9" descr="Diploma Roll">
              <a:extLst>
                <a:ext uri="{FF2B5EF4-FFF2-40B4-BE49-F238E27FC236}">
                  <a16:creationId xmlns:a16="http://schemas.microsoft.com/office/drawing/2014/main" id="{052BB7F3-2BA4-430F-B6CF-BC42EF49DC76}"/>
                </a:ext>
              </a:extLst>
            </p:cNvPr>
            <p:cNvSpPr/>
            <p:nvPr/>
          </p:nvSpPr>
          <p:spPr>
            <a:xfrm>
              <a:off x="10373192" y="530893"/>
              <a:ext cx="1082812"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aphicFrame>
        <p:nvGraphicFramePr>
          <p:cNvPr id="8" name="Chart 7">
            <a:extLst>
              <a:ext uri="{FF2B5EF4-FFF2-40B4-BE49-F238E27FC236}">
                <a16:creationId xmlns:a16="http://schemas.microsoft.com/office/drawing/2014/main" id="{119D8A30-F148-98FA-963F-F8F2EE101144}"/>
              </a:ext>
            </a:extLst>
          </p:cNvPr>
          <p:cNvGraphicFramePr>
            <a:graphicFrameLocks noGrp="1"/>
          </p:cNvGraphicFramePr>
          <p:nvPr>
            <p:extLst>
              <p:ext uri="{D42A27DB-BD31-4B8C-83A1-F6EECF244321}">
                <p14:modId xmlns:p14="http://schemas.microsoft.com/office/powerpoint/2010/main" val="1387714801"/>
              </p:ext>
            </p:extLst>
          </p:nvPr>
        </p:nvGraphicFramePr>
        <p:xfrm>
          <a:off x="3905656" y="798371"/>
          <a:ext cx="7836816" cy="59309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5432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3809" y="1608463"/>
            <a:ext cx="3197013" cy="1368100"/>
          </a:xfrm>
        </p:spPr>
        <p:txBody>
          <a:bodyPr vert="horz" lIns="91440" tIns="45720" rIns="91440" bIns="45720" rtlCol="0" anchor="t">
            <a:normAutofit/>
          </a:bodyPr>
          <a:lstStyle/>
          <a:p>
            <a:pPr algn="ctr"/>
            <a:r>
              <a:rPr lang="en-US" sz="4000" b="1" kern="1200" dirty="0">
                <a:solidFill>
                  <a:schemeClr val="bg1"/>
                </a:solidFill>
                <a:latin typeface="+mj-lt"/>
                <a:ea typeface="+mj-ea"/>
                <a:cs typeface="+mj-cs"/>
              </a:rPr>
              <a:t>Retention in Spring and Fall</a:t>
            </a:r>
          </a:p>
        </p:txBody>
      </p:sp>
      <p:sp>
        <p:nvSpPr>
          <p:cNvPr id="4" name="Content Placeholder 3"/>
          <p:cNvSpPr>
            <a:spLocks noGrp="1"/>
          </p:cNvSpPr>
          <p:nvPr>
            <p:ph sz="half" idx="2"/>
          </p:nvPr>
        </p:nvSpPr>
        <p:spPr>
          <a:xfrm>
            <a:off x="4965431" y="2438400"/>
            <a:ext cx="6586489" cy="3785419"/>
          </a:xfrm>
        </p:spPr>
        <p:txBody>
          <a:bodyPr vert="horz" lIns="91440" tIns="45720" rIns="91440" bIns="45720" rtlCol="0">
            <a:normAutofit/>
          </a:bodyPr>
          <a:lstStyle/>
          <a:p>
            <a:pPr marL="0">
              <a:spcBef>
                <a:spcPts val="0"/>
              </a:spcBef>
            </a:pPr>
            <a:endParaRPr lang="en-US" sz="1700" dirty="0"/>
          </a:p>
          <a:p>
            <a:pPr>
              <a:spcBef>
                <a:spcPts val="0"/>
              </a:spcBef>
            </a:pPr>
            <a:endParaRPr lang="en-US" sz="1700" dirty="0"/>
          </a:p>
          <a:p>
            <a:pPr>
              <a:spcBef>
                <a:spcPts val="0"/>
              </a:spcBef>
            </a:pPr>
            <a:endParaRPr lang="en-US" sz="1700" dirty="0"/>
          </a:p>
          <a:p>
            <a:endParaRPr lang="en-US" sz="1700" dirty="0"/>
          </a:p>
          <a:p>
            <a:endParaRPr lang="en-US" sz="1700" dirty="0"/>
          </a:p>
          <a:p>
            <a:endParaRPr lang="en-US" sz="1700" dirty="0"/>
          </a:p>
          <a:p>
            <a:endParaRPr lang="en-US" sz="1700" dirty="0"/>
          </a:p>
        </p:txBody>
      </p:sp>
      <p:sp>
        <p:nvSpPr>
          <p:cNvPr id="5" name="TextBox 4">
            <a:extLst>
              <a:ext uri="{FF2B5EF4-FFF2-40B4-BE49-F238E27FC236}">
                <a16:creationId xmlns:a16="http://schemas.microsoft.com/office/drawing/2014/main" id="{E07B94C6-AD5B-4982-9BBA-BAF86EF29CAD}"/>
              </a:ext>
            </a:extLst>
          </p:cNvPr>
          <p:cNvSpPr txBox="1"/>
          <p:nvPr/>
        </p:nvSpPr>
        <p:spPr>
          <a:xfrm>
            <a:off x="251759" y="3235107"/>
            <a:ext cx="2800052" cy="120032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chemeClr val="bg1"/>
                </a:solidFill>
              </a:rPr>
              <a:t>Disaggregating data by entering student course load allows us to see the differences in pathways.</a:t>
            </a:r>
          </a:p>
        </p:txBody>
      </p:sp>
      <p:graphicFrame>
        <p:nvGraphicFramePr>
          <p:cNvPr id="3" name="Diagram 2">
            <a:extLst>
              <a:ext uri="{FF2B5EF4-FFF2-40B4-BE49-F238E27FC236}">
                <a16:creationId xmlns:a16="http://schemas.microsoft.com/office/drawing/2014/main" id="{461433F3-ECF8-42E1-BD6C-034F17E2509B}"/>
              </a:ext>
            </a:extLst>
          </p:cNvPr>
          <p:cNvGraphicFramePr/>
          <p:nvPr>
            <p:extLst>
              <p:ext uri="{D42A27DB-BD31-4B8C-83A1-F6EECF244321}">
                <p14:modId xmlns:p14="http://schemas.microsoft.com/office/powerpoint/2010/main" val="376275719"/>
              </p:ext>
            </p:extLst>
          </p:nvPr>
        </p:nvGraphicFramePr>
        <p:xfrm>
          <a:off x="4330719" y="641615"/>
          <a:ext cx="7289799" cy="5533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B04ECED2-D0F3-4DB9-960D-248745733108}"/>
              </a:ext>
            </a:extLst>
          </p:cNvPr>
          <p:cNvGrpSpPr/>
          <p:nvPr/>
        </p:nvGrpSpPr>
        <p:grpSpPr>
          <a:xfrm>
            <a:off x="11383542" y="156985"/>
            <a:ext cx="631596" cy="644295"/>
            <a:chOff x="5152406" y="2485406"/>
            <a:chExt cx="1887187" cy="1887187"/>
          </a:xfrm>
        </p:grpSpPr>
        <p:sp>
          <p:nvSpPr>
            <p:cNvPr id="10" name="Rectangle: Diagonal Corners Rounded 9">
              <a:extLst>
                <a:ext uri="{FF2B5EF4-FFF2-40B4-BE49-F238E27FC236}">
                  <a16:creationId xmlns:a16="http://schemas.microsoft.com/office/drawing/2014/main" id="{5A4E1C42-8F7E-41F3-770B-68C645DD751C}"/>
                </a:ext>
              </a:extLst>
            </p:cNvPr>
            <p:cNvSpPr/>
            <p:nvPr/>
          </p:nvSpPr>
          <p:spPr>
            <a:xfrm>
              <a:off x="5152406" y="2485406"/>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1" name="Rectangle 10" descr="Teacher">
              <a:extLst>
                <a:ext uri="{FF2B5EF4-FFF2-40B4-BE49-F238E27FC236}">
                  <a16:creationId xmlns:a16="http://schemas.microsoft.com/office/drawing/2014/main" id="{62835C01-CB52-D728-367A-793302908EFA}"/>
                </a:ext>
              </a:extLst>
            </p:cNvPr>
            <p:cNvSpPr/>
            <p:nvPr/>
          </p:nvSpPr>
          <p:spPr>
            <a:xfrm>
              <a:off x="5529115" y="2866957"/>
              <a:ext cx="1082812" cy="1082812"/>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42890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3809" y="1026367"/>
            <a:ext cx="3197013" cy="1950196"/>
          </a:xfrm>
        </p:spPr>
        <p:txBody>
          <a:bodyPr vert="horz" lIns="91440" tIns="45720" rIns="91440" bIns="45720" rtlCol="0" anchor="t">
            <a:normAutofit/>
          </a:bodyPr>
          <a:lstStyle/>
          <a:p>
            <a:pPr algn="ctr"/>
            <a:r>
              <a:rPr lang="en-US" sz="4000" b="1" kern="1200" dirty="0">
                <a:solidFill>
                  <a:schemeClr val="bg1"/>
                </a:solidFill>
                <a:latin typeface="+mj-lt"/>
                <a:ea typeface="+mj-ea"/>
                <a:cs typeface="+mj-cs"/>
              </a:rPr>
              <a:t>Retention in Spring and Fall for Full-time </a:t>
            </a:r>
          </a:p>
        </p:txBody>
      </p:sp>
      <p:sp>
        <p:nvSpPr>
          <p:cNvPr id="4" name="Content Placeholder 3"/>
          <p:cNvSpPr>
            <a:spLocks noGrp="1"/>
          </p:cNvSpPr>
          <p:nvPr>
            <p:ph sz="half" idx="2"/>
          </p:nvPr>
        </p:nvSpPr>
        <p:spPr>
          <a:xfrm>
            <a:off x="4965431" y="2438400"/>
            <a:ext cx="6586489" cy="3785419"/>
          </a:xfrm>
        </p:spPr>
        <p:txBody>
          <a:bodyPr vert="horz" lIns="91440" tIns="45720" rIns="91440" bIns="45720" rtlCol="0">
            <a:normAutofit/>
          </a:bodyPr>
          <a:lstStyle/>
          <a:p>
            <a:pPr marL="0">
              <a:spcBef>
                <a:spcPts val="0"/>
              </a:spcBef>
            </a:pPr>
            <a:endParaRPr lang="en-US" sz="1700" dirty="0"/>
          </a:p>
          <a:p>
            <a:pPr>
              <a:spcBef>
                <a:spcPts val="0"/>
              </a:spcBef>
            </a:pPr>
            <a:endParaRPr lang="en-US" sz="1700" dirty="0"/>
          </a:p>
          <a:p>
            <a:pPr>
              <a:spcBef>
                <a:spcPts val="0"/>
              </a:spcBef>
            </a:pPr>
            <a:endParaRPr lang="en-US" sz="1700" dirty="0"/>
          </a:p>
          <a:p>
            <a:endParaRPr lang="en-US" sz="1700" dirty="0"/>
          </a:p>
          <a:p>
            <a:endParaRPr lang="en-US" sz="1700" dirty="0"/>
          </a:p>
          <a:p>
            <a:endParaRPr lang="en-US" sz="1700" dirty="0"/>
          </a:p>
          <a:p>
            <a:endParaRPr lang="en-US" sz="1700" dirty="0"/>
          </a:p>
        </p:txBody>
      </p:sp>
      <p:sp>
        <p:nvSpPr>
          <p:cNvPr id="5" name="TextBox 4">
            <a:extLst>
              <a:ext uri="{FF2B5EF4-FFF2-40B4-BE49-F238E27FC236}">
                <a16:creationId xmlns:a16="http://schemas.microsoft.com/office/drawing/2014/main" id="{E07B94C6-AD5B-4982-9BBA-BAF86EF29CAD}"/>
              </a:ext>
            </a:extLst>
          </p:cNvPr>
          <p:cNvSpPr txBox="1"/>
          <p:nvPr/>
        </p:nvSpPr>
        <p:spPr>
          <a:xfrm>
            <a:off x="251759" y="3235107"/>
            <a:ext cx="2800052" cy="2462213"/>
          </a:xfrm>
          <a:prstGeom prst="rect">
            <a:avLst/>
          </a:prstGeom>
          <a:noFill/>
        </p:spPr>
        <p:txBody>
          <a:bodyPr wrap="square" rtlCol="0">
            <a:spAutoFit/>
          </a:bodyPr>
          <a:lstStyle/>
          <a:p>
            <a:pPr>
              <a:spcAft>
                <a:spcPts val="600"/>
              </a:spcAft>
            </a:pPr>
            <a:r>
              <a:rPr lang="en-US" dirty="0">
                <a:solidFill>
                  <a:schemeClr val="bg1"/>
                </a:solidFill>
              </a:rPr>
              <a:t>Smaller percentage of Fall 2021 cohort enrolled 12 or more hours than in Fall 2013.</a:t>
            </a:r>
          </a:p>
          <a:p>
            <a:pPr>
              <a:spcAft>
                <a:spcPts val="600"/>
              </a:spcAft>
            </a:pPr>
            <a:r>
              <a:rPr lang="en-US" dirty="0">
                <a:solidFill>
                  <a:schemeClr val="bg1"/>
                </a:solidFill>
              </a:rPr>
              <a:t>Fall-to-spring retention dropped from 87% to 83%.</a:t>
            </a:r>
          </a:p>
          <a:p>
            <a:pPr>
              <a:spcAft>
                <a:spcPts val="600"/>
              </a:spcAft>
            </a:pPr>
            <a:r>
              <a:rPr lang="en-US" dirty="0">
                <a:solidFill>
                  <a:schemeClr val="bg1"/>
                </a:solidFill>
              </a:rPr>
              <a:t>Fall-to-fall retention increased from 63% to 65%.</a:t>
            </a:r>
          </a:p>
        </p:txBody>
      </p:sp>
      <p:grpSp>
        <p:nvGrpSpPr>
          <p:cNvPr id="7" name="Group 6">
            <a:extLst>
              <a:ext uri="{FF2B5EF4-FFF2-40B4-BE49-F238E27FC236}">
                <a16:creationId xmlns:a16="http://schemas.microsoft.com/office/drawing/2014/main" id="{B04ECED2-D0F3-4DB9-960D-248745733108}"/>
              </a:ext>
            </a:extLst>
          </p:cNvPr>
          <p:cNvGrpSpPr/>
          <p:nvPr/>
        </p:nvGrpSpPr>
        <p:grpSpPr>
          <a:xfrm>
            <a:off x="11383542" y="156985"/>
            <a:ext cx="631596" cy="644295"/>
            <a:chOff x="5152406" y="2485406"/>
            <a:chExt cx="1887187" cy="1887187"/>
          </a:xfrm>
        </p:grpSpPr>
        <p:sp>
          <p:nvSpPr>
            <p:cNvPr id="10" name="Rectangle: Diagonal Corners Rounded 9">
              <a:extLst>
                <a:ext uri="{FF2B5EF4-FFF2-40B4-BE49-F238E27FC236}">
                  <a16:creationId xmlns:a16="http://schemas.microsoft.com/office/drawing/2014/main" id="{5A4E1C42-8F7E-41F3-770B-68C645DD751C}"/>
                </a:ext>
              </a:extLst>
            </p:cNvPr>
            <p:cNvSpPr/>
            <p:nvPr/>
          </p:nvSpPr>
          <p:spPr>
            <a:xfrm>
              <a:off x="5152406" y="2485406"/>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1" name="Rectangle 10" descr="Teacher">
              <a:extLst>
                <a:ext uri="{FF2B5EF4-FFF2-40B4-BE49-F238E27FC236}">
                  <a16:creationId xmlns:a16="http://schemas.microsoft.com/office/drawing/2014/main" id="{62835C01-CB52-D728-367A-793302908EFA}"/>
                </a:ext>
              </a:extLst>
            </p:cNvPr>
            <p:cNvSpPr/>
            <p:nvPr/>
          </p:nvSpPr>
          <p:spPr>
            <a:xfrm>
              <a:off x="5529115" y="2866957"/>
              <a:ext cx="1082812" cy="1082812"/>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aphicFrame>
        <p:nvGraphicFramePr>
          <p:cNvPr id="6" name="Chart 5">
            <a:extLst>
              <a:ext uri="{FF2B5EF4-FFF2-40B4-BE49-F238E27FC236}">
                <a16:creationId xmlns:a16="http://schemas.microsoft.com/office/drawing/2014/main" id="{A2E5774C-9692-8D4E-ECCC-AF2D30CB78D4}"/>
              </a:ext>
            </a:extLst>
          </p:cNvPr>
          <p:cNvGraphicFramePr>
            <a:graphicFrameLocks noGrp="1"/>
          </p:cNvGraphicFramePr>
          <p:nvPr>
            <p:extLst>
              <p:ext uri="{D42A27DB-BD31-4B8C-83A1-F6EECF244321}">
                <p14:modId xmlns:p14="http://schemas.microsoft.com/office/powerpoint/2010/main" val="3366864319"/>
              </p:ext>
            </p:extLst>
          </p:nvPr>
        </p:nvGraphicFramePr>
        <p:xfrm>
          <a:off x="4216672" y="656925"/>
          <a:ext cx="7723569" cy="59592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9495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3809" y="1026367"/>
            <a:ext cx="3197013" cy="1950196"/>
          </a:xfrm>
        </p:spPr>
        <p:txBody>
          <a:bodyPr vert="horz" lIns="91440" tIns="45720" rIns="91440" bIns="45720" rtlCol="0" anchor="t">
            <a:normAutofit/>
          </a:bodyPr>
          <a:lstStyle/>
          <a:p>
            <a:pPr algn="ctr"/>
            <a:r>
              <a:rPr lang="en-US" sz="4000" b="1" kern="1200" dirty="0">
                <a:solidFill>
                  <a:schemeClr val="bg1"/>
                </a:solidFill>
                <a:latin typeface="+mj-lt"/>
                <a:ea typeface="+mj-ea"/>
                <a:cs typeface="+mj-cs"/>
              </a:rPr>
              <a:t>Retention in Spring and Fall for </a:t>
            </a:r>
            <a:r>
              <a:rPr lang="en-US" sz="4000" b="1" dirty="0">
                <a:solidFill>
                  <a:schemeClr val="bg1"/>
                </a:solidFill>
              </a:rPr>
              <a:t>Part</a:t>
            </a:r>
            <a:r>
              <a:rPr lang="en-US" sz="4000" b="1" kern="1200" dirty="0">
                <a:solidFill>
                  <a:schemeClr val="bg1"/>
                </a:solidFill>
                <a:latin typeface="+mj-lt"/>
                <a:ea typeface="+mj-ea"/>
                <a:cs typeface="+mj-cs"/>
              </a:rPr>
              <a:t>-time </a:t>
            </a:r>
          </a:p>
        </p:txBody>
      </p:sp>
      <p:sp>
        <p:nvSpPr>
          <p:cNvPr id="4" name="Content Placeholder 3"/>
          <p:cNvSpPr>
            <a:spLocks noGrp="1"/>
          </p:cNvSpPr>
          <p:nvPr>
            <p:ph sz="half" idx="2"/>
          </p:nvPr>
        </p:nvSpPr>
        <p:spPr>
          <a:xfrm>
            <a:off x="4965431" y="2438400"/>
            <a:ext cx="6586489" cy="3785419"/>
          </a:xfrm>
        </p:spPr>
        <p:txBody>
          <a:bodyPr vert="horz" lIns="91440" tIns="45720" rIns="91440" bIns="45720" rtlCol="0">
            <a:normAutofit/>
          </a:bodyPr>
          <a:lstStyle/>
          <a:p>
            <a:pPr marL="0">
              <a:spcBef>
                <a:spcPts val="0"/>
              </a:spcBef>
            </a:pPr>
            <a:endParaRPr lang="en-US" sz="1700" dirty="0"/>
          </a:p>
          <a:p>
            <a:pPr>
              <a:spcBef>
                <a:spcPts val="0"/>
              </a:spcBef>
            </a:pPr>
            <a:endParaRPr lang="en-US" sz="1700" dirty="0"/>
          </a:p>
          <a:p>
            <a:pPr>
              <a:spcBef>
                <a:spcPts val="0"/>
              </a:spcBef>
            </a:pPr>
            <a:endParaRPr lang="en-US" sz="1700" dirty="0"/>
          </a:p>
          <a:p>
            <a:endParaRPr lang="en-US" sz="1700" dirty="0"/>
          </a:p>
          <a:p>
            <a:endParaRPr lang="en-US" sz="1700" dirty="0"/>
          </a:p>
          <a:p>
            <a:endParaRPr lang="en-US" sz="1700" dirty="0"/>
          </a:p>
          <a:p>
            <a:endParaRPr lang="en-US" sz="1700" dirty="0"/>
          </a:p>
        </p:txBody>
      </p:sp>
      <p:sp>
        <p:nvSpPr>
          <p:cNvPr id="5" name="TextBox 4">
            <a:extLst>
              <a:ext uri="{FF2B5EF4-FFF2-40B4-BE49-F238E27FC236}">
                <a16:creationId xmlns:a16="http://schemas.microsoft.com/office/drawing/2014/main" id="{E07B94C6-AD5B-4982-9BBA-BAF86EF29CAD}"/>
              </a:ext>
            </a:extLst>
          </p:cNvPr>
          <p:cNvSpPr txBox="1"/>
          <p:nvPr/>
        </p:nvSpPr>
        <p:spPr>
          <a:xfrm>
            <a:off x="251759" y="3235107"/>
            <a:ext cx="2800052" cy="2739211"/>
          </a:xfrm>
          <a:prstGeom prst="rect">
            <a:avLst/>
          </a:prstGeom>
          <a:noFill/>
        </p:spPr>
        <p:txBody>
          <a:bodyPr wrap="square" rtlCol="0">
            <a:spAutoFit/>
          </a:bodyPr>
          <a:lstStyle/>
          <a:p>
            <a:pPr>
              <a:spcAft>
                <a:spcPts val="600"/>
              </a:spcAft>
            </a:pPr>
            <a:r>
              <a:rPr lang="en-US" dirty="0">
                <a:solidFill>
                  <a:schemeClr val="bg1"/>
                </a:solidFill>
              </a:rPr>
              <a:t>Larger percentage of Fall 2021 cohort enrolled less than 12 hours than in Fall 2013.</a:t>
            </a:r>
          </a:p>
          <a:p>
            <a:pPr>
              <a:spcAft>
                <a:spcPts val="600"/>
              </a:spcAft>
            </a:pPr>
            <a:r>
              <a:rPr lang="en-US" dirty="0">
                <a:solidFill>
                  <a:schemeClr val="bg1"/>
                </a:solidFill>
              </a:rPr>
              <a:t>Fall-to-spring retention increased slightly from 64% to 65%.</a:t>
            </a:r>
          </a:p>
          <a:p>
            <a:pPr>
              <a:spcAft>
                <a:spcPts val="600"/>
              </a:spcAft>
            </a:pPr>
            <a:r>
              <a:rPr lang="en-US" dirty="0">
                <a:solidFill>
                  <a:schemeClr val="bg1"/>
                </a:solidFill>
              </a:rPr>
              <a:t>Fall-to-fall retention increased from 43% to 48%.</a:t>
            </a:r>
          </a:p>
        </p:txBody>
      </p:sp>
      <p:grpSp>
        <p:nvGrpSpPr>
          <p:cNvPr id="7" name="Group 6">
            <a:extLst>
              <a:ext uri="{FF2B5EF4-FFF2-40B4-BE49-F238E27FC236}">
                <a16:creationId xmlns:a16="http://schemas.microsoft.com/office/drawing/2014/main" id="{B04ECED2-D0F3-4DB9-960D-248745733108}"/>
              </a:ext>
            </a:extLst>
          </p:cNvPr>
          <p:cNvGrpSpPr/>
          <p:nvPr/>
        </p:nvGrpSpPr>
        <p:grpSpPr>
          <a:xfrm>
            <a:off x="11383542" y="156985"/>
            <a:ext cx="631596" cy="644295"/>
            <a:chOff x="5152406" y="2485406"/>
            <a:chExt cx="1887187" cy="1887187"/>
          </a:xfrm>
        </p:grpSpPr>
        <p:sp>
          <p:nvSpPr>
            <p:cNvPr id="10" name="Rectangle: Diagonal Corners Rounded 9">
              <a:extLst>
                <a:ext uri="{FF2B5EF4-FFF2-40B4-BE49-F238E27FC236}">
                  <a16:creationId xmlns:a16="http://schemas.microsoft.com/office/drawing/2014/main" id="{5A4E1C42-8F7E-41F3-770B-68C645DD751C}"/>
                </a:ext>
              </a:extLst>
            </p:cNvPr>
            <p:cNvSpPr/>
            <p:nvPr/>
          </p:nvSpPr>
          <p:spPr>
            <a:xfrm>
              <a:off x="5152406" y="2485406"/>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1" name="Rectangle 10" descr="Teacher">
              <a:extLst>
                <a:ext uri="{FF2B5EF4-FFF2-40B4-BE49-F238E27FC236}">
                  <a16:creationId xmlns:a16="http://schemas.microsoft.com/office/drawing/2014/main" id="{62835C01-CB52-D728-367A-793302908EFA}"/>
                </a:ext>
              </a:extLst>
            </p:cNvPr>
            <p:cNvSpPr/>
            <p:nvPr/>
          </p:nvSpPr>
          <p:spPr>
            <a:xfrm>
              <a:off x="5529115" y="2866957"/>
              <a:ext cx="1082812" cy="1082812"/>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aphicFrame>
        <p:nvGraphicFramePr>
          <p:cNvPr id="3" name="Chart 2">
            <a:extLst>
              <a:ext uri="{FF2B5EF4-FFF2-40B4-BE49-F238E27FC236}">
                <a16:creationId xmlns:a16="http://schemas.microsoft.com/office/drawing/2014/main" id="{220BDB09-C98A-A294-5D90-CD8FD8633345}"/>
              </a:ext>
            </a:extLst>
          </p:cNvPr>
          <p:cNvGraphicFramePr>
            <a:graphicFrameLocks noGrp="1"/>
          </p:cNvGraphicFramePr>
          <p:nvPr>
            <p:extLst>
              <p:ext uri="{D42A27DB-BD31-4B8C-83A1-F6EECF244321}">
                <p14:modId xmlns:p14="http://schemas.microsoft.com/office/powerpoint/2010/main" val="4212513809"/>
              </p:ext>
            </p:extLst>
          </p:nvPr>
        </p:nvGraphicFramePr>
        <p:xfrm>
          <a:off x="4116393" y="617852"/>
          <a:ext cx="7741797" cy="61748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1177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Custom 1">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EDP">
  <a:themeElements>
    <a:clrScheme name="VEDP 2019 2">
      <a:dk1>
        <a:srgbClr val="000000"/>
      </a:dk1>
      <a:lt1>
        <a:srgbClr val="FFFFFF"/>
      </a:lt1>
      <a:dk2>
        <a:srgbClr val="000000"/>
      </a:dk2>
      <a:lt2>
        <a:srgbClr val="FFFFFF"/>
      </a:lt2>
      <a:accent1>
        <a:srgbClr val="003865"/>
      </a:accent1>
      <a:accent2>
        <a:srgbClr val="007DBA"/>
      </a:accent2>
      <a:accent3>
        <a:srgbClr val="C3C3C3"/>
      </a:accent3>
      <a:accent4>
        <a:srgbClr val="707371"/>
      </a:accent4>
      <a:accent5>
        <a:srgbClr val="FFB900"/>
      </a:accent5>
      <a:accent6>
        <a:srgbClr val="F17916"/>
      </a:accent6>
      <a:hlink>
        <a:srgbClr val="003865"/>
      </a:hlink>
      <a:folHlink>
        <a:srgbClr val="003865"/>
      </a:folHlink>
    </a:clrScheme>
    <a:fontScheme name="Arial">
      <a:majorFont>
        <a:latin typeface="Arial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0" tIns="0" rIns="0" bIns="0" rtlCol="0" anchor="t">
        <a:spAutoFit/>
      </a:bodyPr>
      <a:lstStyle>
        <a:defPPr algn="l">
          <a:defRPr sz="1400" dirty="0" err="1" smtClean="0">
            <a:latin typeface="Arial" charset="0"/>
            <a:ea typeface="Arial" charset="0"/>
            <a:cs typeface="Arial" charset="0"/>
          </a:defRPr>
        </a:defPPr>
      </a:lstStyle>
    </a:txDef>
  </a:objectDefaults>
  <a:extraClrSchemeLst/>
  <a:custClrLst>
    <a:custClr name="#428249">
      <a:srgbClr val="428249"/>
    </a:custClr>
    <a:custClr name="#6FA775">
      <a:srgbClr val="6FA775"/>
    </a:custClr>
    <a:custClr name="#9CCCA2">
      <a:srgbClr val="9CCCA2"/>
    </a:custClr>
    <a:custClr name="#EE9286">
      <a:srgbClr val="EE9286"/>
    </a:custClr>
    <a:custClr name="#D15F4F">
      <a:srgbClr val="D15F4F"/>
    </a:custClr>
    <a:custClr name="#B52C19">
      <a:srgbClr val="B52C19"/>
    </a:custClr>
    <a:custClr name="Blank">
      <a:srgbClr val="FFFFFF"/>
    </a:custClr>
    <a:custClr name="Blank">
      <a:srgbClr val="FFFFFF"/>
    </a:custClr>
    <a:custClr name="Blank">
      <a:srgbClr val="FFFFFF"/>
    </a:custClr>
    <a:custClr name="Blank">
      <a:srgbClr val="FFFFFF"/>
    </a:custClr>
    <a:custClr name="#D9E9F7">
      <a:srgbClr val="D9E9F7"/>
    </a:custClr>
    <a:custClr name="#97CAED">
      <a:srgbClr val="97CAED"/>
    </a:custClr>
    <a:custClr name="#0C9ED9">
      <a:srgbClr val="0C9ED9"/>
    </a:custClr>
    <a:custClr name="#0070B4">
      <a:srgbClr val="0070B4"/>
    </a:custClr>
    <a:custClr name="#00508C">
      <a:srgbClr val="00508C"/>
    </a:custClr>
    <a:custClr name="#003865">
      <a:srgbClr val="003865"/>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VEDP Template Assets notes" id="{B54D05F4-CDAA-42CD-AEC7-4876D1108E6E}" vid="{61DA5B88-0998-4548-8AF2-D40EF15F69DD}"/>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132165B5A11F438B5E6A77F044FB85" ma:contentTypeVersion="10" ma:contentTypeDescription="Create a new document." ma:contentTypeScope="" ma:versionID="6285af6da0fac00d1eeda2fb3265b127">
  <xsd:schema xmlns:xsd="http://www.w3.org/2001/XMLSchema" xmlns:xs="http://www.w3.org/2001/XMLSchema" xmlns:p="http://schemas.microsoft.com/office/2006/metadata/properties" xmlns:ns3="74dec6bd-c55e-4504-b0c1-6f1af72bd29f" targetNamespace="http://schemas.microsoft.com/office/2006/metadata/properties" ma:root="true" ma:fieldsID="f7517e9876d7e751e9895452f8188d6c" ns3:_="">
    <xsd:import namespace="74dec6bd-c55e-4504-b0c1-6f1af72bd29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ec6bd-c55e-4504-b0c1-6f1af72bd2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156582-2F36-4ACC-8F35-2E3A310AF5BA}">
  <ds:schemaRef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 ds:uri="74dec6bd-c55e-4504-b0c1-6f1af72bd29f"/>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712777B5-AF48-414E-AE7C-276E63DA4C22}">
  <ds:schemaRefs>
    <ds:schemaRef ds:uri="http://schemas.microsoft.com/sharepoint/v3/contenttype/forms"/>
  </ds:schemaRefs>
</ds:datastoreItem>
</file>

<file path=customXml/itemProps3.xml><?xml version="1.0" encoding="utf-8"?>
<ds:datastoreItem xmlns:ds="http://schemas.openxmlformats.org/officeDocument/2006/customXml" ds:itemID="{57B254E2-5B32-4CC8-A464-1CD186338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ec6bd-c55e-4504-b0c1-6f1af72bd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14825</TotalTime>
  <Words>2108</Words>
  <Application>Microsoft Office PowerPoint</Application>
  <PresentationFormat>Widescreen</PresentationFormat>
  <Paragraphs>237</Paragraphs>
  <Slides>17</Slides>
  <Notes>13</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8" baseType="lpstr">
      <vt:lpstr>Arial</vt:lpstr>
      <vt:lpstr>Arial Bold</vt:lpstr>
      <vt:lpstr>Calibri</vt:lpstr>
      <vt:lpstr>Calibri Light</vt:lpstr>
      <vt:lpstr>System Font Regular</vt:lpstr>
      <vt:lpstr>Times New Roman</vt:lpstr>
      <vt:lpstr>Wingdings</vt:lpstr>
      <vt:lpstr>Custom Design</vt:lpstr>
      <vt:lpstr>VEDP</vt:lpstr>
      <vt:lpstr>Office Theme</vt:lpstr>
      <vt:lpstr>think-cell Slide</vt:lpstr>
      <vt:lpstr> Outcomes-Based Funding Model Metrics Update  </vt:lpstr>
      <vt:lpstr>What is Outcomes-Based Funding Model (OBFM)?</vt:lpstr>
      <vt:lpstr>Outcomes-based Funding Measures are classified into three major categories:</vt:lpstr>
      <vt:lpstr>Successful Completion of College-Level Math and English </vt:lpstr>
      <vt:lpstr>Successful Completion of College-Level Math</vt:lpstr>
      <vt:lpstr>Successful Completion of College-Level English</vt:lpstr>
      <vt:lpstr>Retention in Spring and Fall</vt:lpstr>
      <vt:lpstr>Retention in Spring and Fall for Full-time </vt:lpstr>
      <vt:lpstr>Retention in Spring and Fall for Part-time </vt:lpstr>
      <vt:lpstr>Credit Hour Progression</vt:lpstr>
      <vt:lpstr>Credit Hour Progression</vt:lpstr>
      <vt:lpstr>Annual Awards</vt:lpstr>
      <vt:lpstr>Annual Awards</vt:lpstr>
      <vt:lpstr>Transfers</vt:lpstr>
      <vt:lpstr>Transfers</vt:lpstr>
      <vt:lpstr>Transfers Earning Bachelor’s Degree</vt:lpstr>
      <vt:lpstr>For Further Inquiries Into the Outcomes-Based Funding Model</vt:lpstr>
    </vt:vector>
  </TitlesOfParts>
  <Company>Reynolds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Wood</dc:creator>
  <cp:lastModifiedBy>Aaron Rosenthal</cp:lastModifiedBy>
  <cp:revision>454</cp:revision>
  <dcterms:created xsi:type="dcterms:W3CDTF">2020-08-19T17:25:01Z</dcterms:created>
  <dcterms:modified xsi:type="dcterms:W3CDTF">2023-05-17T14:24:44Z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0x010100BA132165B5A11F438B5E6A77F044FB85</vt:lpwstr>
  </property>
  <property fmtid="{D5CDD505-2E9C-101B-9397-08002B2CF9AE}" pid="3" name="MSIP_Label_ffa7a1fb-3f48-4fd9-bce0-6283cfafd648_Enabled">
    <vt:lpwstr>true</vt:lpwstr>
  </property>
  <property fmtid="{D5CDD505-2E9C-101B-9397-08002B2CF9AE}" pid="4" name="MSIP_Label_ffa7a1fb-3f48-4fd9-bce0-6283cfafd648_SetDate">
    <vt:lpwstr>2023-05-09T19:30:04Z</vt:lpwstr>
  </property>
  <property fmtid="{D5CDD505-2E9C-101B-9397-08002B2CF9AE}" pid="5" name="MSIP_Label_ffa7a1fb-3f48-4fd9-bce0-6283cfafd648_Method">
    <vt:lpwstr>Standard</vt:lpwstr>
  </property>
  <property fmtid="{D5CDD505-2E9C-101B-9397-08002B2CF9AE}" pid="6" name="MSIP_Label_ffa7a1fb-3f48-4fd9-bce0-6283cfafd648_Name">
    <vt:lpwstr>defa4170-0d19-0005-0004-bc88714345d2</vt:lpwstr>
  </property>
  <property fmtid="{D5CDD505-2E9C-101B-9397-08002B2CF9AE}" pid="7" name="MSIP_Label_ffa7a1fb-3f48-4fd9-bce0-6283cfafd648_SiteId">
    <vt:lpwstr>fab6beb5-3604-42df-bddc-f4e9ddd654d5</vt:lpwstr>
  </property>
  <property fmtid="{D5CDD505-2E9C-101B-9397-08002B2CF9AE}" pid="8" name="MSIP_Label_ffa7a1fb-3f48-4fd9-bce0-6283cfafd648_ActionId">
    <vt:lpwstr>8b517e12-eba1-46c1-8eb5-b6ee99ada628</vt:lpwstr>
  </property>
  <property fmtid="{D5CDD505-2E9C-101B-9397-08002B2CF9AE}" pid="9" name="MSIP_Label_ffa7a1fb-3f48-4fd9-bce0-6283cfafd648_ContentBits">
    <vt:lpwstr>0</vt:lpwstr>
  </property>
</Properties>
</file>